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09" r:id="rId3"/>
    <p:sldId id="281" r:id="rId4"/>
    <p:sldId id="257" r:id="rId5"/>
    <p:sldId id="258" r:id="rId6"/>
    <p:sldId id="278" r:id="rId7"/>
    <p:sldId id="259" r:id="rId8"/>
    <p:sldId id="280" r:id="rId9"/>
    <p:sldId id="260" r:id="rId10"/>
    <p:sldId id="279" r:id="rId11"/>
    <p:sldId id="304" r:id="rId12"/>
    <p:sldId id="303" r:id="rId13"/>
    <p:sldId id="282" r:id="rId14"/>
    <p:sldId id="287" r:id="rId15"/>
    <p:sldId id="261" r:id="rId16"/>
    <p:sldId id="263" r:id="rId17"/>
    <p:sldId id="264" r:id="rId18"/>
    <p:sldId id="276" r:id="rId19"/>
    <p:sldId id="277" r:id="rId20"/>
    <p:sldId id="265" r:id="rId21"/>
    <p:sldId id="286" r:id="rId22"/>
    <p:sldId id="262" r:id="rId23"/>
    <p:sldId id="301" r:id="rId24"/>
    <p:sldId id="283" r:id="rId25"/>
    <p:sldId id="267" r:id="rId26"/>
    <p:sldId id="268" r:id="rId27"/>
    <p:sldId id="269" r:id="rId28"/>
    <p:sldId id="307" r:id="rId29"/>
    <p:sldId id="270" r:id="rId30"/>
    <p:sldId id="271" r:id="rId31"/>
    <p:sldId id="272"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273" r:id="rId46"/>
    <p:sldId id="274" r:id="rId47"/>
    <p:sldId id="308" r:id="rId48"/>
    <p:sldId id="285" r:id="rId49"/>
    <p:sldId id="305" r:id="rId50"/>
    <p:sldId id="306" r:id="rId51"/>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p:cViewPr>
        <p:scale>
          <a:sx n="79" d="100"/>
          <a:sy n="79" d="100"/>
        </p:scale>
        <p:origin x="-57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castillo\AppData\Local\Microsoft\Windows\INetCache\Content.Outlook\BJCOA9V3\cuisiniers%20graphe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p.pieters\Desktop\cuisiniers%20graph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70141866666666675"/>
          <c:y val="0.10436348757102555"/>
        </c:manualLayout>
      </c:layout>
      <c:overlay val="0"/>
    </c:title>
    <c:autoTitleDeleted val="0"/>
    <c:plotArea>
      <c:layout>
        <c:manualLayout>
          <c:layoutTarget val="inner"/>
          <c:xMode val="edge"/>
          <c:yMode val="edge"/>
          <c:x val="7.9566614173228342E-2"/>
          <c:y val="0.21861625778191002"/>
          <c:w val="0.82806677165354325"/>
          <c:h val="0.68820750082671567"/>
        </c:manualLayout>
      </c:layout>
      <c:ofPieChart>
        <c:ofPieType val="pie"/>
        <c:varyColors val="1"/>
        <c:ser>
          <c:idx val="0"/>
          <c:order val="0"/>
          <c:tx>
            <c:strRef>
              <c:f>'[cuisiniers graphes.xlsx]2016-2017'!$B$2</c:f>
              <c:strCache>
                <c:ptCount val="1"/>
                <c:pt idx="0">
                  <c:v>Total Oléron</c:v>
                </c:pt>
              </c:strCache>
            </c:strRef>
          </c:tx>
          <c:dLbls>
            <c:dLbl>
              <c:idx val="0"/>
              <c:layout>
                <c:manualLayout>
                  <c:x val="-1.3382258339468964E-2"/>
                  <c:y val="1.80583120714806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23C-49F5-8C5A-673599888893}"/>
                </c:ext>
              </c:extLst>
            </c:dLbl>
            <c:dLbl>
              <c:idx val="1"/>
              <c:layout>
                <c:manualLayout>
                  <c:x val="3.5152155501329128E-4"/>
                  <c:y val="5.0241942506001917E-3"/>
                </c:manualLayout>
              </c:layout>
              <c:tx>
                <c:rich>
                  <a:bodyPr/>
                  <a:lstStyle/>
                  <a:p>
                    <a:r>
                      <a:rPr lang="en-US"/>
                      <a:t>achat matieres d'œuvre 
9%</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623C-49F5-8C5A-673599888893}"/>
                </c:ext>
              </c:extLst>
            </c:dLbl>
            <c:dLbl>
              <c:idx val="2"/>
              <c:layout>
                <c:manualLayout>
                  <c:x val="-6.8467401574803148E-3"/>
                  <c:y val="2.3579687459266221E-2"/>
                </c:manualLayout>
              </c:layout>
              <c:tx>
                <c:rich>
                  <a:bodyPr/>
                  <a:lstStyle/>
                  <a:p>
                    <a:r>
                      <a:rPr lang="en-US"/>
                      <a:t>loyer 
8%</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23C-49F5-8C5A-673599888893}"/>
                </c:ext>
              </c:extLst>
            </c:dLbl>
            <c:dLbl>
              <c:idx val="3"/>
              <c:layout>
                <c:manualLayout>
                  <c:x val="-2.5079937007874017E-2"/>
                  <c:y val="-9.1374016296912556E-3"/>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23C-49F5-8C5A-673599888893}"/>
                </c:ext>
              </c:extLst>
            </c:dLbl>
            <c:dLbl>
              <c:idx val="4"/>
              <c:tx>
                <c:rich>
                  <a:bodyPr/>
                  <a:lstStyle/>
                  <a:p>
                    <a:r>
                      <a:rPr lang="en-US"/>
                      <a:t>frais deplacements 
5%</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23C-49F5-8C5A-673599888893}"/>
                </c:ext>
              </c:extLst>
            </c:dLbl>
            <c:dLbl>
              <c:idx val="6"/>
              <c:layout>
                <c:manualLayout>
                  <c:x val="-1.46974052892123E-2"/>
                  <c:y val="-8.9515139081419953E-4"/>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23C-49F5-8C5A-673599888893}"/>
                </c:ext>
              </c:extLst>
            </c:dLbl>
            <c:dLbl>
              <c:idx val="7"/>
              <c:layout>
                <c:manualLayout>
                  <c:x val="-1.1672840787301417E-2"/>
                  <c:y val="1.178658502719741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623C-49F5-8C5A-673599888893}"/>
                </c:ext>
              </c:extLst>
            </c:dLbl>
            <c:dLbl>
              <c:idx val="9"/>
              <c:layout>
                <c:manualLayout>
                  <c:x val="1.3156787212687643E-2"/>
                  <c:y val="2.222180032258320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623C-49F5-8C5A-673599888893}"/>
                </c:ext>
              </c:extLst>
            </c:dLbl>
            <c:dLbl>
              <c:idx val="11"/>
              <c:layout>
                <c:manualLayout>
                  <c:x val="-0.1329474393985573"/>
                  <c:y val="1.7415355912646372E-2"/>
                </c:manualLayout>
              </c:layout>
              <c:tx>
                <c:rich>
                  <a:bodyPr/>
                  <a:lstStyle/>
                  <a:p>
                    <a:r>
                      <a:rPr lang="en-US" dirty="0"/>
                      <a:t>OLERON</a:t>
                    </a:r>
                    <a:r>
                      <a:rPr lang="en-US" baseline="0" dirty="0"/>
                      <a:t>
</a:t>
                    </a:r>
                    <a:r>
                      <a:rPr lang="en-US" baseline="0" dirty="0" smtClean="0"/>
                      <a:t>72%</a:t>
                    </a:r>
                    <a:endParaRPr lang="en-US" baseline="0" dirty="0"/>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623C-49F5-8C5A-673599888893}"/>
                </c:ext>
              </c:extLst>
            </c:dLbl>
            <c:spPr>
              <a:noFill/>
              <a:ln>
                <a:noFill/>
              </a:ln>
              <a:effectLst/>
            </c:spPr>
            <c:dLblPos val="bestFit"/>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'[cuisiniers graphes.xlsx]2016-2017'!$A$3:$A$13</c:f>
              <c:strCache>
                <c:ptCount val="11"/>
                <c:pt idx="0">
                  <c:v>frais jury</c:v>
                </c:pt>
                <c:pt idx="1">
                  <c:v>achat matieres d'œuvre Autres</c:v>
                </c:pt>
                <c:pt idx="2">
                  <c:v>loyer Autres</c:v>
                </c:pt>
                <c:pt idx="3">
                  <c:v>doc</c:v>
                </c:pt>
                <c:pt idx="4">
                  <c:v>frais deplacements Autres</c:v>
                </c:pt>
                <c:pt idx="6">
                  <c:v>prestation formation </c:v>
                </c:pt>
                <c:pt idx="7">
                  <c:v>loyer</c:v>
                </c:pt>
                <c:pt idx="8">
                  <c:v>achat matieres d'œuvreOléron</c:v>
                </c:pt>
                <c:pt idx="9">
                  <c:v>Mission/ réception</c:v>
                </c:pt>
                <c:pt idx="10">
                  <c:v>frais deplacements Oléron</c:v>
                </c:pt>
              </c:strCache>
            </c:strRef>
          </c:cat>
          <c:val>
            <c:numRef>
              <c:f>'[cuisiniers graphes.xlsx]2016-2017'!$B$3:$B$13</c:f>
              <c:numCache>
                <c:formatCode>General</c:formatCode>
                <c:ptCount val="11"/>
                <c:pt idx="0">
                  <c:v>926.44</c:v>
                </c:pt>
                <c:pt idx="1">
                  <c:v>1948.8</c:v>
                </c:pt>
                <c:pt idx="2">
                  <c:v>1700</c:v>
                </c:pt>
                <c:pt idx="3">
                  <c:v>340.35</c:v>
                </c:pt>
                <c:pt idx="4">
                  <c:v>1056.54</c:v>
                </c:pt>
                <c:pt idx="6">
                  <c:v>476</c:v>
                </c:pt>
                <c:pt idx="7">
                  <c:v>6300</c:v>
                </c:pt>
                <c:pt idx="8">
                  <c:v>6527.91</c:v>
                </c:pt>
                <c:pt idx="9">
                  <c:v>765.9</c:v>
                </c:pt>
                <c:pt idx="10">
                  <c:v>2238.96</c:v>
                </c:pt>
              </c:numCache>
            </c:numRef>
          </c:val>
          <c:extLst xmlns:c16r2="http://schemas.microsoft.com/office/drawing/2015/06/chart">
            <c:ext xmlns:c16="http://schemas.microsoft.com/office/drawing/2014/chart" uri="{C3380CC4-5D6E-409C-BE32-E72D297353CC}">
              <c16:uniqueId val="{00000009-623C-49F5-8C5A-673599888893}"/>
            </c:ext>
          </c:extLst>
        </c:ser>
        <c:ser>
          <c:idx val="1"/>
          <c:order val="1"/>
          <c:tx>
            <c:strRef>
              <c:f>'[cuisiniers graphes.xlsx]2016-2017'!$C$2</c:f>
              <c:strCache>
                <c:ptCount val="1"/>
                <c:pt idx="0">
                  <c:v>autres</c:v>
                </c:pt>
              </c:strCache>
            </c:strRef>
          </c:tx>
          <c:dLbls>
            <c:spPr>
              <a:noFill/>
              <a:ln>
                <a:noFill/>
              </a:ln>
              <a:effectLst/>
            </c:spPr>
            <c:dLblPos val="bestFit"/>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'[cuisiniers graphes.xlsx]2016-2017'!$A$3:$A$13</c:f>
              <c:strCache>
                <c:ptCount val="11"/>
                <c:pt idx="0">
                  <c:v>frais jury</c:v>
                </c:pt>
                <c:pt idx="1">
                  <c:v>achat matieres d'œuvre Autres</c:v>
                </c:pt>
                <c:pt idx="2">
                  <c:v>loyer Autres</c:v>
                </c:pt>
                <c:pt idx="3">
                  <c:v>doc</c:v>
                </c:pt>
                <c:pt idx="4">
                  <c:v>frais deplacements Autres</c:v>
                </c:pt>
                <c:pt idx="6">
                  <c:v>prestation formation </c:v>
                </c:pt>
                <c:pt idx="7">
                  <c:v>loyer</c:v>
                </c:pt>
                <c:pt idx="8">
                  <c:v>achat matieres d'œuvreOléron</c:v>
                </c:pt>
                <c:pt idx="9">
                  <c:v>Mission/ réception</c:v>
                </c:pt>
                <c:pt idx="10">
                  <c:v>frais deplacements Oléron</c:v>
                </c:pt>
              </c:strCache>
            </c:strRef>
          </c:cat>
          <c:val>
            <c:numRef>
              <c:f>'[cuisiniers graphes.xlsx]2016-2017'!$C$3:$C$13</c:f>
              <c:numCache>
                <c:formatCode>General</c:formatCode>
                <c:ptCount val="11"/>
                <c:pt idx="0">
                  <c:v>926.44</c:v>
                </c:pt>
                <c:pt idx="3">
                  <c:v>340.35</c:v>
                </c:pt>
                <c:pt idx="7">
                  <c:v>1700</c:v>
                </c:pt>
                <c:pt idx="8">
                  <c:v>1948.8</c:v>
                </c:pt>
              </c:numCache>
            </c:numRef>
          </c:val>
          <c:extLst xmlns:c16r2="http://schemas.microsoft.com/office/drawing/2015/06/chart">
            <c:ext xmlns:c16="http://schemas.microsoft.com/office/drawing/2014/chart" uri="{C3380CC4-5D6E-409C-BE32-E72D297353CC}">
              <c16:uniqueId val="{0000000A-623C-49F5-8C5A-673599888893}"/>
            </c:ext>
          </c:extLst>
        </c:ser>
        <c:dLbls>
          <c:dLblPos val="bestFit"/>
          <c:showLegendKey val="0"/>
          <c:showVal val="0"/>
          <c:showCatName val="1"/>
          <c:showSerName val="0"/>
          <c:showPercent val="1"/>
          <c:showBubbleSize val="0"/>
          <c:showLeaderLines val="1"/>
        </c:dLbls>
        <c:gapWidth val="100"/>
        <c:splitType val="pos"/>
        <c:splitPos val="5"/>
        <c:secondPieSize val="75"/>
        <c:serLines/>
      </c:ofPieChart>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72118423623428818"/>
          <c:y val="0.16509782938099693"/>
        </c:manualLayout>
      </c:layout>
      <c:overlay val="0"/>
    </c:title>
    <c:autoTitleDeleted val="0"/>
    <c:plotArea>
      <c:layout>
        <c:manualLayout>
          <c:layoutTarget val="inner"/>
          <c:xMode val="edge"/>
          <c:yMode val="edge"/>
          <c:x val="8.7757849702523469E-2"/>
          <c:y val="0.2568564344291549"/>
          <c:w val="0.83944983124480421"/>
          <c:h val="0.69686060736807121"/>
        </c:manualLayout>
      </c:layout>
      <c:ofPieChart>
        <c:ofPieType val="pie"/>
        <c:varyColors val="1"/>
        <c:ser>
          <c:idx val="0"/>
          <c:order val="1"/>
          <c:tx>
            <c:strRef>
              <c:f>'2017-2018'!$B$20</c:f>
              <c:strCache>
                <c:ptCount val="1"/>
                <c:pt idx="0">
                  <c:v>Total Oléron</c:v>
                </c:pt>
              </c:strCache>
            </c:strRef>
          </c:tx>
          <c:dLbls>
            <c:dLbl>
              <c:idx val="0"/>
              <c:layout>
                <c:manualLayout>
                  <c:x val="-1.9133779244686917E-2"/>
                  <c:y val="6.464803061628643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4E3-4A02-A750-32555BFDAC01}"/>
                </c:ext>
              </c:extLst>
            </c:dLbl>
            <c:dLbl>
              <c:idx val="1"/>
              <c:layout>
                <c:manualLayout>
                  <c:x val="2.5537330677557913E-2"/>
                  <c:y val="2.5763013263299423E-3"/>
                </c:manualLayout>
              </c:layout>
              <c:tx>
                <c:rich>
                  <a:bodyPr/>
                  <a:lstStyle/>
                  <a:p>
                    <a:r>
                      <a:rPr lang="en-US"/>
                      <a:t>achat matieres d'œuvre 
3%</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4E3-4A02-A750-32555BFDAC01}"/>
                </c:ext>
              </c:extLst>
            </c:dLbl>
            <c:dLbl>
              <c:idx val="2"/>
              <c:layout>
                <c:manualLayout>
                  <c:x val="-1.920751874789026E-2"/>
                  <c:y val="2.0671211912722809E-2"/>
                </c:manualLayout>
              </c:layout>
              <c:tx>
                <c:rich>
                  <a:bodyPr/>
                  <a:lstStyle/>
                  <a:p>
                    <a:r>
                      <a:rPr lang="en-US"/>
                      <a:t>loyer 
7%</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4E3-4A02-A750-32555BFDAC01}"/>
                </c:ext>
              </c:extLst>
            </c:dLbl>
            <c:dLbl>
              <c:idx val="3"/>
              <c:layout>
                <c:manualLayout>
                  <c:x val="-4.8725322945506078E-2"/>
                  <c:y val="9.6853766468352684E-3"/>
                </c:manualLayout>
              </c:layout>
              <c:tx>
                <c:rich>
                  <a:bodyPr/>
                  <a:lstStyle/>
                  <a:p>
                    <a:r>
                      <a:rPr lang="en-US"/>
                      <a:t>doc
0,01%</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4E3-4A02-A750-32555BFDAC01}"/>
                </c:ext>
              </c:extLst>
            </c:dLbl>
            <c:dLbl>
              <c:idx val="4"/>
              <c:layout>
                <c:manualLayout>
                  <c:x val="5.9024039294289172E-3"/>
                  <c:y val="-6.5881041637076296E-2"/>
                </c:manualLayout>
              </c:layout>
              <c:tx>
                <c:rich>
                  <a:bodyPr/>
                  <a:lstStyle/>
                  <a:p>
                    <a:r>
                      <a:rPr lang="en-US"/>
                      <a:t>frais deplacements
6%</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4E3-4A02-A750-32555BFDAC01}"/>
                </c:ext>
              </c:extLst>
            </c:dLbl>
            <c:dLbl>
              <c:idx val="6"/>
              <c:layout>
                <c:manualLayout>
                  <c:x val="-1.7262666381511756E-2"/>
                  <c:y val="1.0228157501465262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4E3-4A02-A750-32555BFDAC01}"/>
                </c:ext>
              </c:extLst>
            </c:dLbl>
            <c:dLbl>
              <c:idx val="7"/>
              <c:layout>
                <c:manualLayout>
                  <c:x val="-2.5113761023893545E-2"/>
                  <c:y val="6.7178546346715606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4E3-4A02-A750-32555BFDAC01}"/>
                </c:ext>
              </c:extLst>
            </c:dLbl>
            <c:dLbl>
              <c:idx val="8"/>
              <c:tx>
                <c:rich>
                  <a:bodyPr/>
                  <a:lstStyle/>
                  <a:p>
                    <a:r>
                      <a:rPr lang="fr-FR"/>
                      <a:t>achat matieres d'œuvre Oléron
37%</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4E3-4A02-A750-32555BFDAC01}"/>
                </c:ext>
              </c:extLst>
            </c:dLbl>
            <c:dLbl>
              <c:idx val="9"/>
              <c:layout>
                <c:manualLayout>
                  <c:x val="3.5663183017978849E-2"/>
                  <c:y val="2.673408548963221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4E3-4A02-A750-32555BFDAC01}"/>
                </c:ext>
              </c:extLst>
            </c:dLbl>
            <c:dLbl>
              <c:idx val="10"/>
              <c:layout>
                <c:manualLayout>
                  <c:x val="2.4542604241383777E-2"/>
                  <c:y val="7.360305316076923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D4E3-4A02-A750-32555BFDAC01}"/>
                </c:ext>
              </c:extLst>
            </c:dLbl>
            <c:dLbl>
              <c:idx val="11"/>
              <c:layout>
                <c:manualLayout>
                  <c:x val="-0.1158412455531944"/>
                  <c:y val="2.5650518546489486E-2"/>
                </c:manualLayout>
              </c:layout>
              <c:tx>
                <c:rich>
                  <a:bodyPr/>
                  <a:lstStyle/>
                  <a:p>
                    <a:r>
                      <a:rPr lang="en-US"/>
                      <a:t>OLERON
81%</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4E3-4A02-A750-32555BFDAC01}"/>
                </c:ext>
              </c:extLst>
            </c:dLbl>
            <c:spPr>
              <a:noFill/>
              <a:ln>
                <a:noFill/>
              </a:ln>
              <a:effectLst/>
            </c:spPr>
            <c:dLblPos val="bestFit"/>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'2017-2018'!$A$21:$A$31</c:f>
              <c:strCache>
                <c:ptCount val="11"/>
                <c:pt idx="0">
                  <c:v>frais jury</c:v>
                </c:pt>
                <c:pt idx="1">
                  <c:v>achat matieres d'œuvre Autres</c:v>
                </c:pt>
                <c:pt idx="2">
                  <c:v>loyer Autres</c:v>
                </c:pt>
                <c:pt idx="3">
                  <c:v>doc</c:v>
                </c:pt>
                <c:pt idx="4">
                  <c:v>frais deplacements Autres</c:v>
                </c:pt>
                <c:pt idx="6">
                  <c:v>prestation formation </c:v>
                </c:pt>
                <c:pt idx="7">
                  <c:v>loyer</c:v>
                </c:pt>
                <c:pt idx="8">
                  <c:v>achat matieres d'œuvreOléron</c:v>
                </c:pt>
                <c:pt idx="9">
                  <c:v>Mission/ réception</c:v>
                </c:pt>
                <c:pt idx="10">
                  <c:v>frais deplacements Oléron</c:v>
                </c:pt>
              </c:strCache>
            </c:strRef>
          </c:cat>
          <c:val>
            <c:numRef>
              <c:f>'2017-2018'!$B$21:$B$31</c:f>
              <c:numCache>
                <c:formatCode>General</c:formatCode>
                <c:ptCount val="11"/>
                <c:pt idx="0">
                  <c:v>779.96</c:v>
                </c:pt>
                <c:pt idx="1">
                  <c:v>764.26</c:v>
                </c:pt>
                <c:pt idx="2">
                  <c:v>1700</c:v>
                </c:pt>
                <c:pt idx="3">
                  <c:v>37.200000000000003</c:v>
                </c:pt>
                <c:pt idx="4">
                  <c:v>1631.92</c:v>
                </c:pt>
                <c:pt idx="6">
                  <c:v>525</c:v>
                </c:pt>
                <c:pt idx="7">
                  <c:v>7200</c:v>
                </c:pt>
                <c:pt idx="8">
                  <c:v>9448.9800000000014</c:v>
                </c:pt>
                <c:pt idx="9">
                  <c:v>682.36</c:v>
                </c:pt>
                <c:pt idx="10">
                  <c:v>2724.4</c:v>
                </c:pt>
              </c:numCache>
            </c:numRef>
          </c:val>
          <c:extLst xmlns:c16r2="http://schemas.microsoft.com/office/drawing/2015/06/chart">
            <c:ext xmlns:c16="http://schemas.microsoft.com/office/drawing/2014/chart" uri="{C3380CC4-5D6E-409C-BE32-E72D297353CC}">
              <c16:uniqueId val="{0000000B-D4E3-4A02-A750-32555BFDAC01}"/>
            </c:ext>
          </c:extLst>
        </c:ser>
        <c:ser>
          <c:idx val="2"/>
          <c:order val="0"/>
          <c:tx>
            <c:strRef>
              <c:f>'2017-2018'!$B$20</c:f>
              <c:strCache>
                <c:ptCount val="1"/>
                <c:pt idx="0">
                  <c:v>Total Oléron</c:v>
                </c:pt>
              </c:strCache>
            </c:strRef>
          </c:tx>
          <c:dLbls>
            <c:dLbl>
              <c:idx val="0"/>
              <c:layout>
                <c:manualLayout>
                  <c:x val="1.1683710727497503E-3"/>
                  <c:y val="3.8803046366777574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D4E3-4A02-A750-32555BFDAC01}"/>
                </c:ext>
              </c:extLst>
            </c:dLbl>
            <c:dLbl>
              <c:idx val="1"/>
              <c:layout>
                <c:manualLayout>
                  <c:x val="8.0294966662608457E-3"/>
                  <c:y val="5.7025221217045143E-3"/>
                </c:manualLayout>
              </c:layout>
              <c:tx>
                <c:rich>
                  <a:bodyPr/>
                  <a:lstStyle/>
                  <a:p>
                    <a:r>
                      <a:rPr lang="en-US"/>
                      <a:t>achat matieres d'œuvre 
3%</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D4E3-4A02-A750-32555BFDAC01}"/>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D4E3-4A02-A750-32555BFDAC01}"/>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D4E3-4A02-A750-32555BFDAC01}"/>
                </c:ext>
              </c:extLst>
            </c:dLbl>
            <c:dLbl>
              <c:idx val="4"/>
              <c:layout>
                <c:manualLayout>
                  <c:x val="1.4396502714846314E-3"/>
                  <c:y val="1.5400699042662575E-2"/>
                </c:manualLayout>
              </c:layout>
              <c:tx>
                <c:rich>
                  <a:bodyPr/>
                  <a:lstStyle/>
                  <a:p>
                    <a:r>
                      <a:rPr lang="en-US"/>
                      <a:t>frais deplacements
6%</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D4E3-4A02-A750-32555BFDAC01}"/>
                </c:ext>
              </c:extLst>
            </c:dLbl>
            <c:dLbl>
              <c:idx val="5"/>
              <c:layout>
                <c:manualLayout>
                  <c:x val="-2.4716789490152963E-2"/>
                  <c:y val="-2.5711073689455011E-2"/>
                </c:manualLayout>
              </c:layout>
              <c:tx>
                <c:rich>
                  <a:bodyPr/>
                  <a:lstStyle/>
                  <a:p>
                    <a:r>
                      <a:rPr lang="en-US"/>
                      <a:t>frais deplacements 
6%</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D4E3-4A02-A750-32555BFDAC01}"/>
                </c:ext>
              </c:extLst>
            </c:dLbl>
            <c:dLbl>
              <c:idx val="6"/>
              <c:layout>
                <c:manualLayout>
                  <c:x val="-1.8923372978948343E-2"/>
                  <c:y val="-1.9813839705613387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D4E3-4A02-A750-32555BFDAC01}"/>
                </c:ext>
              </c:extLst>
            </c:dLbl>
            <c:dLbl>
              <c:idx val="7"/>
              <c:layout>
                <c:manualLayout>
                  <c:x val="-3.6098946736075506E-2"/>
                  <c:y val="6.7178546346715606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D4E3-4A02-A750-32555BFDAC01}"/>
                </c:ext>
              </c:extLst>
            </c:dLbl>
            <c:dLbl>
              <c:idx val="8"/>
              <c:layout>
                <c:manualLayout>
                  <c:x val="-4.4615534988745438E-2"/>
                  <c:y val="-1.0208218612927833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D4E3-4A02-A750-32555BFDAC01}"/>
                </c:ext>
              </c:extLst>
            </c:dLbl>
            <c:dLbl>
              <c:idx val="9"/>
              <c:layout>
                <c:manualLayout>
                  <c:x val="-2.1168535418856597E-2"/>
                  <c:y val="3.2380262666548185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D4E3-4A02-A750-32555BFDAC01}"/>
                </c:ext>
              </c:extLst>
            </c:dLbl>
            <c:dLbl>
              <c:idx val="10"/>
              <c:layout>
                <c:manualLayout>
                  <c:x val="-2.3526361439905438E-3"/>
                  <c:y val="-1.8286668539117021E-2"/>
                </c:manualLayout>
              </c:layout>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D4E3-4A02-A750-32555BFDAC01}"/>
                </c:ext>
              </c:extLst>
            </c:dLbl>
            <c:dLbl>
              <c:idx val="11"/>
              <c:layout>
                <c:manualLayout>
                  <c:x val="-0.12826900084270629"/>
                  <c:y val="1.4653852279421123E-3"/>
                </c:manualLayout>
              </c:layout>
              <c:tx>
                <c:rich>
                  <a:bodyPr/>
                  <a:lstStyle/>
                  <a:p>
                    <a:r>
                      <a:rPr lang="en-US"/>
                      <a:t>OLERON
81%</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D4E3-4A02-A750-32555BFDAC01}"/>
                </c:ext>
              </c:extLst>
            </c:dLbl>
            <c:dLbl>
              <c:idx val="13"/>
              <c:layout>
                <c:manualLayout>
                  <c:x val="-0.12247201629102408"/>
                  <c:y val="1.9398076955740345E-2"/>
                </c:manualLayout>
              </c:layout>
              <c:tx>
                <c:rich>
                  <a:bodyPr/>
                  <a:lstStyle/>
                  <a:p>
                    <a:r>
                      <a:rPr lang="en-US"/>
                      <a:t>OLERON
79%</a:t>
                    </a: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D4E3-4A02-A750-32555BFDAC01}"/>
                </c:ext>
              </c:extLst>
            </c:dLbl>
            <c:spPr>
              <a:noFill/>
              <a:ln>
                <a:noFill/>
              </a:ln>
              <a:effectLst/>
            </c:spPr>
            <c:dLblPos val="bestFit"/>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'2017-2018'!$A$21:$A$31</c:f>
              <c:strCache>
                <c:ptCount val="11"/>
                <c:pt idx="0">
                  <c:v>frais jury</c:v>
                </c:pt>
                <c:pt idx="1">
                  <c:v>achat matieres d'œuvre Autres</c:v>
                </c:pt>
                <c:pt idx="2">
                  <c:v>loyer Autres</c:v>
                </c:pt>
                <c:pt idx="3">
                  <c:v>doc</c:v>
                </c:pt>
                <c:pt idx="4">
                  <c:v>frais deplacements Autres</c:v>
                </c:pt>
                <c:pt idx="6">
                  <c:v>prestation formation </c:v>
                </c:pt>
                <c:pt idx="7">
                  <c:v>loyer</c:v>
                </c:pt>
                <c:pt idx="8">
                  <c:v>achat matieres d'œuvreOléron</c:v>
                </c:pt>
                <c:pt idx="9">
                  <c:v>Mission/ réception</c:v>
                </c:pt>
                <c:pt idx="10">
                  <c:v>frais deplacements Oléron</c:v>
                </c:pt>
              </c:strCache>
            </c:strRef>
          </c:cat>
          <c:val>
            <c:numRef>
              <c:f>'2017-2018'!$B$21:$B$31</c:f>
              <c:numCache>
                <c:formatCode>General</c:formatCode>
                <c:ptCount val="11"/>
                <c:pt idx="0">
                  <c:v>779.96</c:v>
                </c:pt>
                <c:pt idx="1">
                  <c:v>764.26</c:v>
                </c:pt>
                <c:pt idx="2">
                  <c:v>1700</c:v>
                </c:pt>
                <c:pt idx="3">
                  <c:v>37.200000000000003</c:v>
                </c:pt>
                <c:pt idx="4">
                  <c:v>1631.92</c:v>
                </c:pt>
                <c:pt idx="6">
                  <c:v>525</c:v>
                </c:pt>
                <c:pt idx="7">
                  <c:v>7200</c:v>
                </c:pt>
                <c:pt idx="8">
                  <c:v>9448.9800000000014</c:v>
                </c:pt>
                <c:pt idx="9">
                  <c:v>682.36</c:v>
                </c:pt>
                <c:pt idx="10">
                  <c:v>2724.4</c:v>
                </c:pt>
              </c:numCache>
            </c:numRef>
          </c:val>
          <c:extLst xmlns:c16r2="http://schemas.microsoft.com/office/drawing/2015/06/chart">
            <c:ext xmlns:c16="http://schemas.microsoft.com/office/drawing/2014/chart" uri="{C3380CC4-5D6E-409C-BE32-E72D297353CC}">
              <c16:uniqueId val="{00000019-D4E3-4A02-A750-32555BFDAC01}"/>
            </c:ext>
          </c:extLst>
        </c:ser>
        <c:dLbls>
          <c:dLblPos val="bestFit"/>
          <c:showLegendKey val="0"/>
          <c:showVal val="0"/>
          <c:showCatName val="1"/>
          <c:showSerName val="0"/>
          <c:showPercent val="1"/>
          <c:showBubbleSize val="0"/>
          <c:showLeaderLines val="1"/>
        </c:dLbls>
        <c:gapWidth val="100"/>
        <c:splitType val="pos"/>
        <c:splitPos val="5"/>
        <c:secondPieSize val="75"/>
        <c:serLines/>
      </c:ofPieChart>
    </c:plotArea>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8007BF-5F2A-4B53-A61E-4F6589B674F1}"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fr-FR"/>
        </a:p>
      </dgm:t>
    </dgm:pt>
    <dgm:pt modelId="{53A0D016-9F13-497A-9248-87D53999EE5F}">
      <dgm:prSet phldrT="[Texte]"/>
      <dgm:spPr/>
      <dgm:t>
        <a:bodyPr/>
        <a:lstStyle/>
        <a:p>
          <a:r>
            <a:rPr lang="fr-FR"/>
            <a:t>année 1 et 2</a:t>
          </a:r>
        </a:p>
      </dgm:t>
    </dgm:pt>
    <dgm:pt modelId="{802927BB-EA25-427F-86B3-2F52F2707E0B}" type="parTrans" cxnId="{5C11B967-3A5E-48AA-996A-9430D8E8B74F}">
      <dgm:prSet/>
      <dgm:spPr/>
      <dgm:t>
        <a:bodyPr/>
        <a:lstStyle/>
        <a:p>
          <a:endParaRPr lang="fr-FR"/>
        </a:p>
      </dgm:t>
    </dgm:pt>
    <dgm:pt modelId="{6222E9CC-6ED0-472D-B59F-E0465A6DCA81}" type="sibTrans" cxnId="{5C11B967-3A5E-48AA-996A-9430D8E8B74F}">
      <dgm:prSet/>
      <dgm:spPr/>
      <dgm:t>
        <a:bodyPr/>
        <a:lstStyle/>
        <a:p>
          <a:endParaRPr lang="fr-FR"/>
        </a:p>
      </dgm:t>
    </dgm:pt>
    <dgm:pt modelId="{A95691C5-75EF-4998-95FD-921026FDD14F}">
      <dgm:prSet phldrT="[Texte]"/>
      <dgm:spPr/>
      <dgm:t>
        <a:bodyPr/>
        <a:lstStyle/>
        <a:p>
          <a:r>
            <a:rPr lang="fr-FR"/>
            <a:t>hors saison</a:t>
          </a:r>
        </a:p>
      </dgm:t>
    </dgm:pt>
    <dgm:pt modelId="{C84DA754-D843-4D8C-A11D-67E96657865F}" type="parTrans" cxnId="{E52966D5-957A-4B7E-A485-AAA03E6AA224}">
      <dgm:prSet/>
      <dgm:spPr/>
      <dgm:t>
        <a:bodyPr/>
        <a:lstStyle/>
        <a:p>
          <a:endParaRPr lang="fr-FR"/>
        </a:p>
      </dgm:t>
    </dgm:pt>
    <dgm:pt modelId="{1BF33505-50D0-4682-934C-1607A1EB7195}" type="sibTrans" cxnId="{E52966D5-957A-4B7E-A485-AAA03E6AA224}">
      <dgm:prSet/>
      <dgm:spPr/>
      <dgm:t>
        <a:bodyPr/>
        <a:lstStyle/>
        <a:p>
          <a:endParaRPr lang="fr-FR"/>
        </a:p>
      </dgm:t>
    </dgm:pt>
    <dgm:pt modelId="{943CBABF-9AD0-4F57-BAEA-9838899829B0}">
      <dgm:prSet phldrT="[Texte]"/>
      <dgm:spPr/>
      <dgm:t>
        <a:bodyPr/>
        <a:lstStyle/>
        <a:p>
          <a:r>
            <a:rPr lang="fr-FR"/>
            <a:t>année 2</a:t>
          </a:r>
        </a:p>
      </dgm:t>
    </dgm:pt>
    <dgm:pt modelId="{A5FA9D6C-4121-4124-88D2-70889DBED124}" type="parTrans" cxnId="{7988353E-6522-474D-BAFB-5F188C2F344E}">
      <dgm:prSet/>
      <dgm:spPr/>
      <dgm:t>
        <a:bodyPr/>
        <a:lstStyle/>
        <a:p>
          <a:endParaRPr lang="fr-FR"/>
        </a:p>
      </dgm:t>
    </dgm:pt>
    <dgm:pt modelId="{BF8CB307-3369-49EC-94E2-2694C177F13A}" type="sibTrans" cxnId="{7988353E-6522-474D-BAFB-5F188C2F344E}">
      <dgm:prSet/>
      <dgm:spPr/>
      <dgm:t>
        <a:bodyPr/>
        <a:lstStyle/>
        <a:p>
          <a:endParaRPr lang="fr-FR"/>
        </a:p>
      </dgm:t>
    </dgm:pt>
    <dgm:pt modelId="{7EC7A209-5B42-4F1B-80D0-FEC6996F7D82}">
      <dgm:prSet phldrT="[Texte]"/>
      <dgm:spPr/>
      <dgm:t>
        <a:bodyPr/>
        <a:lstStyle/>
        <a:p>
          <a:r>
            <a:rPr lang="fr-FR"/>
            <a:t>moyenne et/ou haute saison</a:t>
          </a:r>
        </a:p>
      </dgm:t>
    </dgm:pt>
    <dgm:pt modelId="{0C46F5B8-F616-4DCE-867E-563AE7C1F9B4}" type="parTrans" cxnId="{0D742663-CF1F-412F-BD7A-130B808C1ED4}">
      <dgm:prSet/>
      <dgm:spPr/>
      <dgm:t>
        <a:bodyPr/>
        <a:lstStyle/>
        <a:p>
          <a:endParaRPr lang="fr-FR"/>
        </a:p>
      </dgm:t>
    </dgm:pt>
    <dgm:pt modelId="{CE28E8AE-9E51-4C32-8ED0-A69F14CCCE14}" type="sibTrans" cxnId="{0D742663-CF1F-412F-BD7A-130B808C1ED4}">
      <dgm:prSet/>
      <dgm:spPr/>
      <dgm:t>
        <a:bodyPr/>
        <a:lstStyle/>
        <a:p>
          <a:endParaRPr lang="fr-FR"/>
        </a:p>
      </dgm:t>
    </dgm:pt>
    <dgm:pt modelId="{3607D68F-127C-4D9F-83B2-FF6D99356713}">
      <dgm:prSet phldrT="[Texte]"/>
      <dgm:spPr/>
      <dgm:t>
        <a:bodyPr/>
        <a:lstStyle/>
        <a:p>
          <a:r>
            <a:rPr lang="fr-FR"/>
            <a:t>emploi saisonnier durable</a:t>
          </a:r>
        </a:p>
      </dgm:t>
    </dgm:pt>
    <dgm:pt modelId="{79203D3E-681A-47F9-83B5-10D3BEE22CA3}" type="parTrans" cxnId="{C49189CC-8D66-425D-8EBE-4072B5B96974}">
      <dgm:prSet/>
      <dgm:spPr/>
      <dgm:t>
        <a:bodyPr/>
        <a:lstStyle/>
        <a:p>
          <a:endParaRPr lang="fr-FR"/>
        </a:p>
      </dgm:t>
    </dgm:pt>
    <dgm:pt modelId="{344117EF-53C2-4C90-B77E-931511C360CC}" type="sibTrans" cxnId="{C49189CC-8D66-425D-8EBE-4072B5B96974}">
      <dgm:prSet/>
      <dgm:spPr/>
      <dgm:t>
        <a:bodyPr/>
        <a:lstStyle/>
        <a:p>
          <a:endParaRPr lang="fr-FR"/>
        </a:p>
      </dgm:t>
    </dgm:pt>
    <dgm:pt modelId="{3D671993-5FC5-45E0-8B56-791EB5E993D8}">
      <dgm:prSet phldrT="[Texte]"/>
      <dgm:spPr/>
      <dgm:t>
        <a:bodyPr/>
        <a:lstStyle/>
        <a:p>
          <a:r>
            <a:rPr lang="fr-FR"/>
            <a:t>année 1</a:t>
          </a:r>
        </a:p>
      </dgm:t>
    </dgm:pt>
    <dgm:pt modelId="{7BB34235-335D-4803-BF04-77FFBE42705E}" type="parTrans" cxnId="{59F52DA6-E19C-45F9-81CE-C738203F3539}">
      <dgm:prSet/>
      <dgm:spPr/>
      <dgm:t>
        <a:bodyPr/>
        <a:lstStyle/>
        <a:p>
          <a:endParaRPr lang="fr-FR"/>
        </a:p>
      </dgm:t>
    </dgm:pt>
    <dgm:pt modelId="{6D7590C1-0AE5-4288-9AA0-9A7A4AF22509}" type="sibTrans" cxnId="{59F52DA6-E19C-45F9-81CE-C738203F3539}">
      <dgm:prSet/>
      <dgm:spPr/>
      <dgm:t>
        <a:bodyPr/>
        <a:lstStyle/>
        <a:p>
          <a:endParaRPr lang="fr-FR"/>
        </a:p>
      </dgm:t>
    </dgm:pt>
    <dgm:pt modelId="{2BF16843-A381-4D09-8E97-53F4A3179C44}">
      <dgm:prSet phldrT="[Texte]"/>
      <dgm:spPr/>
      <dgm:t>
        <a:bodyPr/>
        <a:lstStyle/>
        <a:p>
          <a:r>
            <a:rPr lang="fr-FR"/>
            <a:t>moyenne et/ou haute saison</a:t>
          </a:r>
        </a:p>
      </dgm:t>
    </dgm:pt>
    <dgm:pt modelId="{F40600B2-0BF8-4842-A004-73EBFC49AD7D}" type="parTrans" cxnId="{87C36971-360D-4DBF-8C45-B18B7E9F6365}">
      <dgm:prSet/>
      <dgm:spPr/>
      <dgm:t>
        <a:bodyPr/>
        <a:lstStyle/>
        <a:p>
          <a:endParaRPr lang="fr-FR"/>
        </a:p>
      </dgm:t>
    </dgm:pt>
    <dgm:pt modelId="{3A010D73-DD72-4E61-861D-7A8875A254E2}" type="sibTrans" cxnId="{87C36971-360D-4DBF-8C45-B18B7E9F6365}">
      <dgm:prSet/>
      <dgm:spPr/>
      <dgm:t>
        <a:bodyPr/>
        <a:lstStyle/>
        <a:p>
          <a:endParaRPr lang="fr-FR"/>
        </a:p>
      </dgm:t>
    </dgm:pt>
    <dgm:pt modelId="{69BD5F5C-F2CA-4B30-8324-1014661FA44D}">
      <dgm:prSet phldrT="[Texte]"/>
      <dgm:spPr/>
      <dgm:t>
        <a:bodyPr/>
        <a:lstStyle/>
        <a:p>
          <a:r>
            <a:rPr lang="fr-FR"/>
            <a:t> emploi saisonnier durable ou temporaire</a:t>
          </a:r>
        </a:p>
      </dgm:t>
    </dgm:pt>
    <dgm:pt modelId="{F6FC2008-6F9A-4873-9CFF-50358F2F883A}" type="parTrans" cxnId="{22A90B97-7A89-428E-923B-F584765A3475}">
      <dgm:prSet/>
      <dgm:spPr/>
      <dgm:t>
        <a:bodyPr/>
        <a:lstStyle/>
        <a:p>
          <a:endParaRPr lang="fr-FR"/>
        </a:p>
      </dgm:t>
    </dgm:pt>
    <dgm:pt modelId="{723C3899-1D94-4F8A-9F30-1FC87DD03D3E}" type="sibTrans" cxnId="{22A90B97-7A89-428E-923B-F584765A3475}">
      <dgm:prSet/>
      <dgm:spPr/>
      <dgm:t>
        <a:bodyPr/>
        <a:lstStyle/>
        <a:p>
          <a:endParaRPr lang="fr-FR"/>
        </a:p>
      </dgm:t>
    </dgm:pt>
    <dgm:pt modelId="{56A781D2-D38C-4249-A867-116F96695FB8}">
      <dgm:prSet phldrT="[Texte]"/>
      <dgm:spPr/>
      <dgm:t>
        <a:bodyPr/>
        <a:lstStyle/>
        <a:p>
          <a:r>
            <a:rPr lang="fr-FR"/>
            <a:t>année 2 et 3</a:t>
          </a:r>
        </a:p>
      </dgm:t>
    </dgm:pt>
    <dgm:pt modelId="{B70717A4-AE4F-4F82-B109-E50EF8F83920}" type="parTrans" cxnId="{92F8E500-9047-41F2-A5C4-201F607F3F89}">
      <dgm:prSet/>
      <dgm:spPr/>
      <dgm:t>
        <a:bodyPr/>
        <a:lstStyle/>
        <a:p>
          <a:endParaRPr lang="fr-FR"/>
        </a:p>
      </dgm:t>
    </dgm:pt>
    <dgm:pt modelId="{DAEFE449-A96B-4D21-B247-58E98A1CD30D}" type="sibTrans" cxnId="{92F8E500-9047-41F2-A5C4-201F607F3F89}">
      <dgm:prSet/>
      <dgm:spPr/>
      <dgm:t>
        <a:bodyPr/>
        <a:lstStyle/>
        <a:p>
          <a:endParaRPr lang="fr-FR"/>
        </a:p>
      </dgm:t>
    </dgm:pt>
    <dgm:pt modelId="{3B4AF0E6-CCDC-485D-AB55-C78FCE43BB06}">
      <dgm:prSet phldrT="[Texte]"/>
      <dgm:spPr/>
      <dgm:t>
        <a:bodyPr/>
        <a:lstStyle/>
        <a:p>
          <a:r>
            <a:rPr lang="fr-FR"/>
            <a:t>hors saison</a:t>
          </a:r>
        </a:p>
      </dgm:t>
    </dgm:pt>
    <dgm:pt modelId="{C6F572E4-BA96-466E-B1F8-612B637E0A53}" type="parTrans" cxnId="{32B1C85A-8837-4980-AF38-55D4AA290171}">
      <dgm:prSet/>
      <dgm:spPr/>
      <dgm:t>
        <a:bodyPr/>
        <a:lstStyle/>
        <a:p>
          <a:endParaRPr lang="fr-FR"/>
        </a:p>
      </dgm:t>
    </dgm:pt>
    <dgm:pt modelId="{A5C31724-683C-4BF1-B86E-60555A69E327}" type="sibTrans" cxnId="{32B1C85A-8837-4980-AF38-55D4AA290171}">
      <dgm:prSet/>
      <dgm:spPr/>
      <dgm:t>
        <a:bodyPr/>
        <a:lstStyle/>
        <a:p>
          <a:endParaRPr lang="fr-FR"/>
        </a:p>
      </dgm:t>
    </dgm:pt>
    <dgm:pt modelId="{1309C383-1785-4F3F-A5ED-2424F127043D}">
      <dgm:prSet phldrT="[Texte]"/>
      <dgm:spPr/>
      <dgm:t>
        <a:bodyPr/>
        <a:lstStyle/>
        <a:p>
          <a:r>
            <a:rPr lang="fr-FR"/>
            <a:t>diplôme ou titre</a:t>
          </a:r>
        </a:p>
      </dgm:t>
    </dgm:pt>
    <dgm:pt modelId="{9D998885-833A-42AB-B750-AF2B91CB5E54}" type="parTrans" cxnId="{28890945-F5CD-461B-8EF0-8684EAD1CD4C}">
      <dgm:prSet/>
      <dgm:spPr/>
      <dgm:t>
        <a:bodyPr/>
        <a:lstStyle/>
        <a:p>
          <a:endParaRPr lang="fr-FR"/>
        </a:p>
      </dgm:t>
    </dgm:pt>
    <dgm:pt modelId="{6A868C8F-2220-47A5-9B0C-DE8C56570A0E}" type="sibTrans" cxnId="{28890945-F5CD-461B-8EF0-8684EAD1CD4C}">
      <dgm:prSet/>
      <dgm:spPr/>
      <dgm:t>
        <a:bodyPr/>
        <a:lstStyle/>
        <a:p>
          <a:endParaRPr lang="fr-FR"/>
        </a:p>
      </dgm:t>
    </dgm:pt>
    <dgm:pt modelId="{C28BC935-ED27-4AFE-9F72-AFAECE59E533}">
      <dgm:prSet phldrT="[Texte]"/>
      <dgm:spPr/>
      <dgm:t>
        <a:bodyPr/>
        <a:lstStyle/>
        <a:p>
          <a:endParaRPr lang="fr-FR"/>
        </a:p>
      </dgm:t>
    </dgm:pt>
    <dgm:pt modelId="{8405565B-EBED-41B2-A6D0-D3F447CA69E0}" type="parTrans" cxnId="{4D68FA2D-ED11-4F49-A9CC-BABCF96E232E}">
      <dgm:prSet/>
      <dgm:spPr/>
      <dgm:t>
        <a:bodyPr/>
        <a:lstStyle/>
        <a:p>
          <a:endParaRPr lang="fr-FR"/>
        </a:p>
      </dgm:t>
    </dgm:pt>
    <dgm:pt modelId="{3F8723ED-09E1-4A7F-BBE4-CFFB77EEC285}" type="sibTrans" cxnId="{4D68FA2D-ED11-4F49-A9CC-BABCF96E232E}">
      <dgm:prSet/>
      <dgm:spPr/>
      <dgm:t>
        <a:bodyPr/>
        <a:lstStyle/>
        <a:p>
          <a:endParaRPr lang="fr-FR"/>
        </a:p>
      </dgm:t>
    </dgm:pt>
    <dgm:pt modelId="{26F4C795-B9C6-4BEF-BA37-C0087E9D98DC}">
      <dgm:prSet phldrT="[Texte]"/>
      <dgm:spPr/>
      <dgm:t>
        <a:bodyPr/>
        <a:lstStyle/>
        <a:p>
          <a:endParaRPr lang="fr-FR"/>
        </a:p>
      </dgm:t>
    </dgm:pt>
    <dgm:pt modelId="{02700EB2-5495-4800-9CD7-5F8603EBB064}" type="parTrans" cxnId="{8BB86840-3494-4D89-A3A9-D1A99A697103}">
      <dgm:prSet/>
      <dgm:spPr/>
      <dgm:t>
        <a:bodyPr/>
        <a:lstStyle/>
        <a:p>
          <a:endParaRPr lang="fr-FR"/>
        </a:p>
      </dgm:t>
    </dgm:pt>
    <dgm:pt modelId="{494A3E86-1E46-464B-92A6-0572233287F9}" type="sibTrans" cxnId="{8BB86840-3494-4D89-A3A9-D1A99A697103}">
      <dgm:prSet/>
      <dgm:spPr/>
      <dgm:t>
        <a:bodyPr/>
        <a:lstStyle/>
        <a:p>
          <a:endParaRPr lang="fr-FR"/>
        </a:p>
      </dgm:t>
    </dgm:pt>
    <dgm:pt modelId="{1D91031D-FB1E-4969-B1D5-0FF8206F0D8C}">
      <dgm:prSet phldrT="[Texte]"/>
      <dgm:spPr/>
      <dgm:t>
        <a:bodyPr/>
        <a:lstStyle/>
        <a:p>
          <a:r>
            <a:rPr lang="fr-FR"/>
            <a:t>module qualifiant</a:t>
          </a:r>
        </a:p>
      </dgm:t>
    </dgm:pt>
    <dgm:pt modelId="{F0D6DF38-D38E-4C8A-B2DD-E33806B40097}" type="parTrans" cxnId="{5F90BD1A-297B-432A-9301-14533479A5D3}">
      <dgm:prSet/>
      <dgm:spPr/>
      <dgm:t>
        <a:bodyPr/>
        <a:lstStyle/>
        <a:p>
          <a:endParaRPr lang="fr-FR"/>
        </a:p>
      </dgm:t>
    </dgm:pt>
    <dgm:pt modelId="{77388492-675C-4E37-B9FE-10C580DFEEFC}" type="sibTrans" cxnId="{5F90BD1A-297B-432A-9301-14533479A5D3}">
      <dgm:prSet/>
      <dgm:spPr/>
      <dgm:t>
        <a:bodyPr/>
        <a:lstStyle/>
        <a:p>
          <a:endParaRPr lang="fr-FR"/>
        </a:p>
      </dgm:t>
    </dgm:pt>
    <dgm:pt modelId="{AAE1FF0C-403D-43BF-9800-7B44DCA5B1C6}">
      <dgm:prSet phldrT="[Texte]"/>
      <dgm:spPr/>
      <dgm:t>
        <a:bodyPr/>
        <a:lstStyle/>
        <a:p>
          <a:r>
            <a:rPr lang="fr-FR"/>
            <a:t>module qualifiant </a:t>
          </a:r>
        </a:p>
      </dgm:t>
    </dgm:pt>
    <dgm:pt modelId="{8FE6EA35-293F-46A0-85EE-88A0713B4761}" type="parTrans" cxnId="{E8591071-2BEA-4599-BA6A-7148D1E5ACE5}">
      <dgm:prSet/>
      <dgm:spPr/>
      <dgm:t>
        <a:bodyPr/>
        <a:lstStyle/>
        <a:p>
          <a:endParaRPr lang="fr-FR"/>
        </a:p>
      </dgm:t>
    </dgm:pt>
    <dgm:pt modelId="{879860DA-3534-4754-9B4F-739561EDDE99}" type="sibTrans" cxnId="{E8591071-2BEA-4599-BA6A-7148D1E5ACE5}">
      <dgm:prSet/>
      <dgm:spPr/>
      <dgm:t>
        <a:bodyPr/>
        <a:lstStyle/>
        <a:p>
          <a:endParaRPr lang="fr-FR"/>
        </a:p>
      </dgm:t>
    </dgm:pt>
    <dgm:pt modelId="{96F11D3C-2DC6-45E3-9D5A-CD284F284A76}">
      <dgm:prSet/>
      <dgm:spPr/>
      <dgm:t>
        <a:bodyPr/>
        <a:lstStyle/>
        <a:p>
          <a:r>
            <a:rPr lang="fr-FR"/>
            <a:t>année 3</a:t>
          </a:r>
        </a:p>
      </dgm:t>
    </dgm:pt>
    <dgm:pt modelId="{6BE3014A-DEAC-4A24-ABD9-4EEB9364912E}" type="parTrans" cxnId="{620CED3B-F6B8-4C6A-BB60-5FFE0BD52A7B}">
      <dgm:prSet/>
      <dgm:spPr/>
      <dgm:t>
        <a:bodyPr/>
        <a:lstStyle/>
        <a:p>
          <a:endParaRPr lang="fr-FR"/>
        </a:p>
      </dgm:t>
    </dgm:pt>
    <dgm:pt modelId="{3486969C-23D6-4324-B74B-077C9A8BE8FC}" type="sibTrans" cxnId="{620CED3B-F6B8-4C6A-BB60-5FFE0BD52A7B}">
      <dgm:prSet/>
      <dgm:spPr/>
      <dgm:t>
        <a:bodyPr/>
        <a:lstStyle/>
        <a:p>
          <a:endParaRPr lang="fr-FR"/>
        </a:p>
      </dgm:t>
    </dgm:pt>
    <dgm:pt modelId="{897A33BF-5ADF-4B35-A82C-8D687D3D286F}">
      <dgm:prSet/>
      <dgm:spPr/>
      <dgm:t>
        <a:bodyPr/>
        <a:lstStyle/>
        <a:p>
          <a:r>
            <a:rPr lang="fr-FR"/>
            <a:t>moyenne et haute saison</a:t>
          </a:r>
        </a:p>
      </dgm:t>
    </dgm:pt>
    <dgm:pt modelId="{473B92E4-A4B1-4DC8-9868-6DE696BA2BF1}" type="parTrans" cxnId="{30C1CE7E-B4B3-4A8D-94C1-B5B88A472007}">
      <dgm:prSet/>
      <dgm:spPr/>
      <dgm:t>
        <a:bodyPr/>
        <a:lstStyle/>
        <a:p>
          <a:endParaRPr lang="fr-FR"/>
        </a:p>
      </dgm:t>
    </dgm:pt>
    <dgm:pt modelId="{D2581759-4D24-4E04-916E-B5F009048A7D}" type="sibTrans" cxnId="{30C1CE7E-B4B3-4A8D-94C1-B5B88A472007}">
      <dgm:prSet/>
      <dgm:spPr/>
      <dgm:t>
        <a:bodyPr/>
        <a:lstStyle/>
        <a:p>
          <a:endParaRPr lang="fr-FR"/>
        </a:p>
      </dgm:t>
    </dgm:pt>
    <dgm:pt modelId="{A37D23A2-8397-4EF2-B91B-D915AD518617}">
      <dgm:prSet/>
      <dgm:spPr/>
      <dgm:t>
        <a:bodyPr/>
        <a:lstStyle/>
        <a:p>
          <a:r>
            <a:rPr lang="fr-FR"/>
            <a:t>emploi pérenne</a:t>
          </a:r>
        </a:p>
      </dgm:t>
    </dgm:pt>
    <dgm:pt modelId="{DA809060-BEDE-4459-8BF6-5CBB8537E1EF}" type="parTrans" cxnId="{C0ABFA24-236A-4DEF-9906-1E1499DB4608}">
      <dgm:prSet/>
      <dgm:spPr/>
      <dgm:t>
        <a:bodyPr/>
        <a:lstStyle/>
        <a:p>
          <a:endParaRPr lang="fr-FR"/>
        </a:p>
      </dgm:t>
    </dgm:pt>
    <dgm:pt modelId="{1757CC15-12C1-4A9D-A355-F4A8B2D08105}" type="sibTrans" cxnId="{C0ABFA24-236A-4DEF-9906-1E1499DB4608}">
      <dgm:prSet/>
      <dgm:spPr/>
      <dgm:t>
        <a:bodyPr/>
        <a:lstStyle/>
        <a:p>
          <a:endParaRPr lang="fr-FR"/>
        </a:p>
      </dgm:t>
    </dgm:pt>
    <dgm:pt modelId="{4672B53C-98C2-48D1-8022-5DBBADE29C08}" type="pres">
      <dgm:prSet presAssocID="{5A8007BF-5F2A-4B53-A61E-4F6589B674F1}" presName="Name0" presStyleCnt="0">
        <dgm:presLayoutVars>
          <dgm:dir/>
          <dgm:animLvl val="lvl"/>
          <dgm:resizeHandles val="exact"/>
        </dgm:presLayoutVars>
      </dgm:prSet>
      <dgm:spPr/>
      <dgm:t>
        <a:bodyPr/>
        <a:lstStyle/>
        <a:p>
          <a:endParaRPr lang="fr-FR"/>
        </a:p>
      </dgm:t>
    </dgm:pt>
    <dgm:pt modelId="{D152EC29-F173-4AC1-9291-1627AAAFF6E5}" type="pres">
      <dgm:prSet presAssocID="{5A8007BF-5F2A-4B53-A61E-4F6589B674F1}" presName="tSp" presStyleCnt="0"/>
      <dgm:spPr/>
    </dgm:pt>
    <dgm:pt modelId="{ABCF9793-E1AA-4396-B336-2A681B30A961}" type="pres">
      <dgm:prSet presAssocID="{5A8007BF-5F2A-4B53-A61E-4F6589B674F1}" presName="bSp" presStyleCnt="0"/>
      <dgm:spPr/>
    </dgm:pt>
    <dgm:pt modelId="{4162D29D-09B3-4F01-BE70-7FE2BCEBF954}" type="pres">
      <dgm:prSet presAssocID="{5A8007BF-5F2A-4B53-A61E-4F6589B674F1}" presName="process" presStyleCnt="0"/>
      <dgm:spPr/>
    </dgm:pt>
    <dgm:pt modelId="{6D6F1A21-0026-45BD-83AC-C1340E1F5F5C}" type="pres">
      <dgm:prSet presAssocID="{3D671993-5FC5-45E0-8B56-791EB5E993D8}" presName="composite1" presStyleCnt="0"/>
      <dgm:spPr/>
    </dgm:pt>
    <dgm:pt modelId="{42CF90C1-4B95-4A56-BD4D-E78209370B4B}" type="pres">
      <dgm:prSet presAssocID="{3D671993-5FC5-45E0-8B56-791EB5E993D8}" presName="dummyNode1" presStyleLbl="node1" presStyleIdx="0" presStyleCnt="5"/>
      <dgm:spPr/>
    </dgm:pt>
    <dgm:pt modelId="{C5BA076F-329C-4890-9E32-9C515CF8B601}" type="pres">
      <dgm:prSet presAssocID="{3D671993-5FC5-45E0-8B56-791EB5E993D8}" presName="childNode1" presStyleLbl="bgAcc1" presStyleIdx="0" presStyleCnt="5">
        <dgm:presLayoutVars>
          <dgm:bulletEnabled val="1"/>
        </dgm:presLayoutVars>
      </dgm:prSet>
      <dgm:spPr/>
      <dgm:t>
        <a:bodyPr/>
        <a:lstStyle/>
        <a:p>
          <a:endParaRPr lang="fr-FR"/>
        </a:p>
      </dgm:t>
    </dgm:pt>
    <dgm:pt modelId="{D9CEE362-5EEC-4E0F-B676-B7B1D22B8A8F}" type="pres">
      <dgm:prSet presAssocID="{3D671993-5FC5-45E0-8B56-791EB5E993D8}" presName="childNode1tx" presStyleLbl="bgAcc1" presStyleIdx="0" presStyleCnt="5">
        <dgm:presLayoutVars>
          <dgm:bulletEnabled val="1"/>
        </dgm:presLayoutVars>
      </dgm:prSet>
      <dgm:spPr/>
      <dgm:t>
        <a:bodyPr/>
        <a:lstStyle/>
        <a:p>
          <a:endParaRPr lang="fr-FR"/>
        </a:p>
      </dgm:t>
    </dgm:pt>
    <dgm:pt modelId="{E060D247-EF98-45A1-A874-1DFE00BE4DED}" type="pres">
      <dgm:prSet presAssocID="{3D671993-5FC5-45E0-8B56-791EB5E993D8}" presName="parentNode1" presStyleLbl="node1" presStyleIdx="0" presStyleCnt="5">
        <dgm:presLayoutVars>
          <dgm:chMax val="1"/>
          <dgm:bulletEnabled val="1"/>
        </dgm:presLayoutVars>
      </dgm:prSet>
      <dgm:spPr/>
      <dgm:t>
        <a:bodyPr/>
        <a:lstStyle/>
        <a:p>
          <a:endParaRPr lang="fr-FR"/>
        </a:p>
      </dgm:t>
    </dgm:pt>
    <dgm:pt modelId="{A97A05A5-808B-4A2D-BD64-49D75D4458F3}" type="pres">
      <dgm:prSet presAssocID="{3D671993-5FC5-45E0-8B56-791EB5E993D8}" presName="connSite1" presStyleCnt="0"/>
      <dgm:spPr/>
    </dgm:pt>
    <dgm:pt modelId="{D6D66C2B-9285-495A-8E44-7E80097F1B88}" type="pres">
      <dgm:prSet presAssocID="{6D7590C1-0AE5-4288-9AA0-9A7A4AF22509}" presName="Name9" presStyleLbl="sibTrans2D1" presStyleIdx="0" presStyleCnt="4"/>
      <dgm:spPr/>
      <dgm:t>
        <a:bodyPr/>
        <a:lstStyle/>
        <a:p>
          <a:endParaRPr lang="fr-FR"/>
        </a:p>
      </dgm:t>
    </dgm:pt>
    <dgm:pt modelId="{8D3E7C0E-2422-49F8-8867-F465E1DE9EDD}" type="pres">
      <dgm:prSet presAssocID="{53A0D016-9F13-497A-9248-87D53999EE5F}" presName="composite2" presStyleCnt="0"/>
      <dgm:spPr/>
    </dgm:pt>
    <dgm:pt modelId="{9ADAF0ED-AAFA-4B6C-90A2-AE7AB01E7766}" type="pres">
      <dgm:prSet presAssocID="{53A0D016-9F13-497A-9248-87D53999EE5F}" presName="dummyNode2" presStyleLbl="node1" presStyleIdx="0" presStyleCnt="5"/>
      <dgm:spPr/>
    </dgm:pt>
    <dgm:pt modelId="{1C97B912-E496-46BF-8ECD-AE11E213B3FC}" type="pres">
      <dgm:prSet presAssocID="{53A0D016-9F13-497A-9248-87D53999EE5F}" presName="childNode2" presStyleLbl="bgAcc1" presStyleIdx="1" presStyleCnt="5">
        <dgm:presLayoutVars>
          <dgm:bulletEnabled val="1"/>
        </dgm:presLayoutVars>
      </dgm:prSet>
      <dgm:spPr/>
      <dgm:t>
        <a:bodyPr/>
        <a:lstStyle/>
        <a:p>
          <a:endParaRPr lang="fr-FR"/>
        </a:p>
      </dgm:t>
    </dgm:pt>
    <dgm:pt modelId="{8E9C8BD8-A617-4FB6-B13D-0970D9F64CBB}" type="pres">
      <dgm:prSet presAssocID="{53A0D016-9F13-497A-9248-87D53999EE5F}" presName="childNode2tx" presStyleLbl="bgAcc1" presStyleIdx="1" presStyleCnt="5">
        <dgm:presLayoutVars>
          <dgm:bulletEnabled val="1"/>
        </dgm:presLayoutVars>
      </dgm:prSet>
      <dgm:spPr/>
      <dgm:t>
        <a:bodyPr/>
        <a:lstStyle/>
        <a:p>
          <a:endParaRPr lang="fr-FR"/>
        </a:p>
      </dgm:t>
    </dgm:pt>
    <dgm:pt modelId="{937E48EC-52EF-4D80-A7FC-E7D07BEDBD13}" type="pres">
      <dgm:prSet presAssocID="{53A0D016-9F13-497A-9248-87D53999EE5F}" presName="parentNode2" presStyleLbl="node1" presStyleIdx="1" presStyleCnt="5">
        <dgm:presLayoutVars>
          <dgm:chMax val="0"/>
          <dgm:bulletEnabled val="1"/>
        </dgm:presLayoutVars>
      </dgm:prSet>
      <dgm:spPr/>
      <dgm:t>
        <a:bodyPr/>
        <a:lstStyle/>
        <a:p>
          <a:endParaRPr lang="fr-FR"/>
        </a:p>
      </dgm:t>
    </dgm:pt>
    <dgm:pt modelId="{D1505770-39DD-4DBF-94FE-BFA01C923F28}" type="pres">
      <dgm:prSet presAssocID="{53A0D016-9F13-497A-9248-87D53999EE5F}" presName="connSite2" presStyleCnt="0"/>
      <dgm:spPr/>
    </dgm:pt>
    <dgm:pt modelId="{EE35BD7F-10C6-4B02-AA00-4587AB09F385}" type="pres">
      <dgm:prSet presAssocID="{6222E9CC-6ED0-472D-B59F-E0465A6DCA81}" presName="Name18" presStyleLbl="sibTrans2D1" presStyleIdx="1" presStyleCnt="4"/>
      <dgm:spPr/>
      <dgm:t>
        <a:bodyPr/>
        <a:lstStyle/>
        <a:p>
          <a:endParaRPr lang="fr-FR"/>
        </a:p>
      </dgm:t>
    </dgm:pt>
    <dgm:pt modelId="{806C5E26-9E37-4506-8692-931844EC60BC}" type="pres">
      <dgm:prSet presAssocID="{943CBABF-9AD0-4F57-BAEA-9838899829B0}" presName="composite1" presStyleCnt="0"/>
      <dgm:spPr/>
    </dgm:pt>
    <dgm:pt modelId="{4051D8FE-B6EA-4C2A-A8ED-C34721DDC7D0}" type="pres">
      <dgm:prSet presAssocID="{943CBABF-9AD0-4F57-BAEA-9838899829B0}" presName="dummyNode1" presStyleLbl="node1" presStyleIdx="1" presStyleCnt="5"/>
      <dgm:spPr/>
    </dgm:pt>
    <dgm:pt modelId="{9546B978-B479-4B22-879A-6A20FAACDC57}" type="pres">
      <dgm:prSet presAssocID="{943CBABF-9AD0-4F57-BAEA-9838899829B0}" presName="childNode1" presStyleLbl="bgAcc1" presStyleIdx="2" presStyleCnt="5" custLinFactNeighborY="-6408">
        <dgm:presLayoutVars>
          <dgm:bulletEnabled val="1"/>
        </dgm:presLayoutVars>
      </dgm:prSet>
      <dgm:spPr/>
      <dgm:t>
        <a:bodyPr/>
        <a:lstStyle/>
        <a:p>
          <a:endParaRPr lang="fr-FR"/>
        </a:p>
      </dgm:t>
    </dgm:pt>
    <dgm:pt modelId="{30734BBB-FA3B-41B7-84D1-D168D0AABA08}" type="pres">
      <dgm:prSet presAssocID="{943CBABF-9AD0-4F57-BAEA-9838899829B0}" presName="childNode1tx" presStyleLbl="bgAcc1" presStyleIdx="2" presStyleCnt="5">
        <dgm:presLayoutVars>
          <dgm:bulletEnabled val="1"/>
        </dgm:presLayoutVars>
      </dgm:prSet>
      <dgm:spPr/>
      <dgm:t>
        <a:bodyPr/>
        <a:lstStyle/>
        <a:p>
          <a:endParaRPr lang="fr-FR"/>
        </a:p>
      </dgm:t>
    </dgm:pt>
    <dgm:pt modelId="{6D0917C1-5769-4CE4-8187-0AC25C61A7CA}" type="pres">
      <dgm:prSet presAssocID="{943CBABF-9AD0-4F57-BAEA-9838899829B0}" presName="parentNode1" presStyleLbl="node1" presStyleIdx="2" presStyleCnt="5">
        <dgm:presLayoutVars>
          <dgm:chMax val="1"/>
          <dgm:bulletEnabled val="1"/>
        </dgm:presLayoutVars>
      </dgm:prSet>
      <dgm:spPr/>
      <dgm:t>
        <a:bodyPr/>
        <a:lstStyle/>
        <a:p>
          <a:endParaRPr lang="fr-FR"/>
        </a:p>
      </dgm:t>
    </dgm:pt>
    <dgm:pt modelId="{4570018F-1188-486B-884D-BF5D6A2F2F35}" type="pres">
      <dgm:prSet presAssocID="{943CBABF-9AD0-4F57-BAEA-9838899829B0}" presName="connSite1" presStyleCnt="0"/>
      <dgm:spPr/>
    </dgm:pt>
    <dgm:pt modelId="{38578DDE-61F9-4902-8033-F9CA0744BF4A}" type="pres">
      <dgm:prSet presAssocID="{BF8CB307-3369-49EC-94E2-2694C177F13A}" presName="Name9" presStyleLbl="sibTrans2D1" presStyleIdx="2" presStyleCnt="4"/>
      <dgm:spPr/>
      <dgm:t>
        <a:bodyPr/>
        <a:lstStyle/>
        <a:p>
          <a:endParaRPr lang="fr-FR"/>
        </a:p>
      </dgm:t>
    </dgm:pt>
    <dgm:pt modelId="{DF6F4E8F-DE4E-4C47-8ED0-2A09FE567BE2}" type="pres">
      <dgm:prSet presAssocID="{56A781D2-D38C-4249-A867-116F96695FB8}" presName="composite2" presStyleCnt="0"/>
      <dgm:spPr/>
    </dgm:pt>
    <dgm:pt modelId="{7D2E3C20-FB5F-4BE8-B389-3E6361FB5FAF}" type="pres">
      <dgm:prSet presAssocID="{56A781D2-D38C-4249-A867-116F96695FB8}" presName="dummyNode2" presStyleLbl="node1" presStyleIdx="2" presStyleCnt="5"/>
      <dgm:spPr/>
    </dgm:pt>
    <dgm:pt modelId="{F13C428E-EA55-4E45-8DF0-23E399EBBEBD}" type="pres">
      <dgm:prSet presAssocID="{56A781D2-D38C-4249-A867-116F96695FB8}" presName="childNode2" presStyleLbl="bgAcc1" presStyleIdx="3" presStyleCnt="5">
        <dgm:presLayoutVars>
          <dgm:bulletEnabled val="1"/>
        </dgm:presLayoutVars>
      </dgm:prSet>
      <dgm:spPr/>
      <dgm:t>
        <a:bodyPr/>
        <a:lstStyle/>
        <a:p>
          <a:endParaRPr lang="fr-FR"/>
        </a:p>
      </dgm:t>
    </dgm:pt>
    <dgm:pt modelId="{9D1F363F-DDB1-4CDA-8843-F2BE5319F962}" type="pres">
      <dgm:prSet presAssocID="{56A781D2-D38C-4249-A867-116F96695FB8}" presName="childNode2tx" presStyleLbl="bgAcc1" presStyleIdx="3" presStyleCnt="5">
        <dgm:presLayoutVars>
          <dgm:bulletEnabled val="1"/>
        </dgm:presLayoutVars>
      </dgm:prSet>
      <dgm:spPr/>
      <dgm:t>
        <a:bodyPr/>
        <a:lstStyle/>
        <a:p>
          <a:endParaRPr lang="fr-FR"/>
        </a:p>
      </dgm:t>
    </dgm:pt>
    <dgm:pt modelId="{A5F92DC6-5C74-44DB-A262-BC8F018572DB}" type="pres">
      <dgm:prSet presAssocID="{56A781D2-D38C-4249-A867-116F96695FB8}" presName="parentNode2" presStyleLbl="node1" presStyleIdx="3" presStyleCnt="5">
        <dgm:presLayoutVars>
          <dgm:chMax val="0"/>
          <dgm:bulletEnabled val="1"/>
        </dgm:presLayoutVars>
      </dgm:prSet>
      <dgm:spPr/>
      <dgm:t>
        <a:bodyPr/>
        <a:lstStyle/>
        <a:p>
          <a:endParaRPr lang="fr-FR"/>
        </a:p>
      </dgm:t>
    </dgm:pt>
    <dgm:pt modelId="{1B8EBB5B-88B5-44B6-8EB4-8C9CD43ABB5B}" type="pres">
      <dgm:prSet presAssocID="{56A781D2-D38C-4249-A867-116F96695FB8}" presName="connSite2" presStyleCnt="0"/>
      <dgm:spPr/>
    </dgm:pt>
    <dgm:pt modelId="{95C7787C-CF9C-4572-B42C-91C3EC88C525}" type="pres">
      <dgm:prSet presAssocID="{DAEFE449-A96B-4D21-B247-58E98A1CD30D}" presName="Name18" presStyleLbl="sibTrans2D1" presStyleIdx="3" presStyleCnt="4"/>
      <dgm:spPr/>
      <dgm:t>
        <a:bodyPr/>
        <a:lstStyle/>
        <a:p>
          <a:endParaRPr lang="fr-FR"/>
        </a:p>
      </dgm:t>
    </dgm:pt>
    <dgm:pt modelId="{0C109AF0-65BB-44E1-B041-D0D2E75AE52F}" type="pres">
      <dgm:prSet presAssocID="{96F11D3C-2DC6-45E3-9D5A-CD284F284A76}" presName="composite1" presStyleCnt="0"/>
      <dgm:spPr/>
    </dgm:pt>
    <dgm:pt modelId="{1C449C05-ED10-47A6-A8D3-545F5F8EC1EF}" type="pres">
      <dgm:prSet presAssocID="{96F11D3C-2DC6-45E3-9D5A-CD284F284A76}" presName="dummyNode1" presStyleLbl="node1" presStyleIdx="3" presStyleCnt="5"/>
      <dgm:spPr/>
    </dgm:pt>
    <dgm:pt modelId="{791E01BD-1F74-434E-9FE9-452E57F248D4}" type="pres">
      <dgm:prSet presAssocID="{96F11D3C-2DC6-45E3-9D5A-CD284F284A76}" presName="childNode1" presStyleLbl="bgAcc1" presStyleIdx="4" presStyleCnt="5">
        <dgm:presLayoutVars>
          <dgm:bulletEnabled val="1"/>
        </dgm:presLayoutVars>
      </dgm:prSet>
      <dgm:spPr/>
      <dgm:t>
        <a:bodyPr/>
        <a:lstStyle/>
        <a:p>
          <a:endParaRPr lang="fr-FR"/>
        </a:p>
      </dgm:t>
    </dgm:pt>
    <dgm:pt modelId="{0776AB7E-2BF9-4FA0-9C93-0A6DBEC5A12A}" type="pres">
      <dgm:prSet presAssocID="{96F11D3C-2DC6-45E3-9D5A-CD284F284A76}" presName="childNode1tx" presStyleLbl="bgAcc1" presStyleIdx="4" presStyleCnt="5">
        <dgm:presLayoutVars>
          <dgm:bulletEnabled val="1"/>
        </dgm:presLayoutVars>
      </dgm:prSet>
      <dgm:spPr/>
      <dgm:t>
        <a:bodyPr/>
        <a:lstStyle/>
        <a:p>
          <a:endParaRPr lang="fr-FR"/>
        </a:p>
      </dgm:t>
    </dgm:pt>
    <dgm:pt modelId="{BDF0514F-D3DE-457B-89E8-F4605A2A83A8}" type="pres">
      <dgm:prSet presAssocID="{96F11D3C-2DC6-45E3-9D5A-CD284F284A76}" presName="parentNode1" presStyleLbl="node1" presStyleIdx="4" presStyleCnt="5">
        <dgm:presLayoutVars>
          <dgm:chMax val="1"/>
          <dgm:bulletEnabled val="1"/>
        </dgm:presLayoutVars>
      </dgm:prSet>
      <dgm:spPr/>
      <dgm:t>
        <a:bodyPr/>
        <a:lstStyle/>
        <a:p>
          <a:endParaRPr lang="fr-FR"/>
        </a:p>
      </dgm:t>
    </dgm:pt>
    <dgm:pt modelId="{D0031A33-4688-4280-871F-A8939D6899B5}" type="pres">
      <dgm:prSet presAssocID="{96F11D3C-2DC6-45E3-9D5A-CD284F284A76}" presName="connSite1" presStyleCnt="0"/>
      <dgm:spPr/>
    </dgm:pt>
  </dgm:ptLst>
  <dgm:cxnLst>
    <dgm:cxn modelId="{8BB86840-3494-4D89-A3A9-D1A99A697103}" srcId="{53A0D016-9F13-497A-9248-87D53999EE5F}" destId="{26F4C795-B9C6-4BEF-BA37-C0087E9D98DC}" srcOrd="0" destOrd="0" parTransId="{02700EB2-5495-4800-9CD7-5F8603EBB064}" sibTransId="{494A3E86-1E46-464B-92A6-0572233287F9}"/>
    <dgm:cxn modelId="{E89CE273-BD30-41CD-BFC6-7F52A69F2D30}" type="presOf" srcId="{1D91031D-FB1E-4969-B1D5-0FF8206F0D8C}" destId="{1C97B912-E496-46BF-8ECD-AE11E213B3FC}" srcOrd="0" destOrd="2" presId="urn:microsoft.com/office/officeart/2005/8/layout/hProcess4"/>
    <dgm:cxn modelId="{224F51C8-D9F0-4326-89A8-3D10C0341BD8}" type="presOf" srcId="{BF8CB307-3369-49EC-94E2-2694C177F13A}" destId="{38578DDE-61F9-4902-8033-F9CA0744BF4A}" srcOrd="0" destOrd="0" presId="urn:microsoft.com/office/officeart/2005/8/layout/hProcess4"/>
    <dgm:cxn modelId="{B9C9F78F-DB71-4CF0-9770-450CA1CD4837}" type="presOf" srcId="{A37D23A2-8397-4EF2-B91B-D915AD518617}" destId="{791E01BD-1F74-434E-9FE9-452E57F248D4}" srcOrd="0" destOrd="1" presId="urn:microsoft.com/office/officeart/2005/8/layout/hProcess4"/>
    <dgm:cxn modelId="{6C6097BD-DA03-4D62-ACFE-66264C31F28C}" type="presOf" srcId="{5A8007BF-5F2A-4B53-A61E-4F6589B674F1}" destId="{4672B53C-98C2-48D1-8022-5DBBADE29C08}" srcOrd="0" destOrd="0" presId="urn:microsoft.com/office/officeart/2005/8/layout/hProcess4"/>
    <dgm:cxn modelId="{462E974A-9BB9-479D-B7F2-C9CD9EEDEC60}" type="presOf" srcId="{3B4AF0E6-CCDC-485D-AB55-C78FCE43BB06}" destId="{9D1F363F-DDB1-4CDA-8843-F2BE5319F962}" srcOrd="1" destOrd="0" presId="urn:microsoft.com/office/officeart/2005/8/layout/hProcess4"/>
    <dgm:cxn modelId="{7E1B34BD-DA06-41B2-A21A-3172BA720FA7}" type="presOf" srcId="{A95691C5-75EF-4998-95FD-921026FDD14F}" destId="{8E9C8BD8-A617-4FB6-B13D-0970D9F64CBB}" srcOrd="1" destOrd="1" presId="urn:microsoft.com/office/officeart/2005/8/layout/hProcess4"/>
    <dgm:cxn modelId="{E52966D5-957A-4B7E-A485-AAA03E6AA224}" srcId="{53A0D016-9F13-497A-9248-87D53999EE5F}" destId="{A95691C5-75EF-4998-95FD-921026FDD14F}" srcOrd="1" destOrd="0" parTransId="{C84DA754-D843-4D8C-A11D-67E96657865F}" sibTransId="{1BF33505-50D0-4682-934C-1607A1EB7195}"/>
    <dgm:cxn modelId="{DDB50592-FE1B-4E05-B81C-8CB782FB9B70}" type="presOf" srcId="{1309C383-1785-4F3F-A5ED-2424F127043D}" destId="{F13C428E-EA55-4E45-8DF0-23E399EBBEBD}" srcOrd="0" destOrd="2" presId="urn:microsoft.com/office/officeart/2005/8/layout/hProcess4"/>
    <dgm:cxn modelId="{28890945-F5CD-461B-8EF0-8684EAD1CD4C}" srcId="{56A781D2-D38C-4249-A867-116F96695FB8}" destId="{1309C383-1785-4F3F-A5ED-2424F127043D}" srcOrd="2" destOrd="0" parTransId="{9D998885-833A-42AB-B750-AF2B91CB5E54}" sibTransId="{6A868C8F-2220-47A5-9B0C-DE8C56570A0E}"/>
    <dgm:cxn modelId="{75E8C645-FB8D-4E12-ACAE-ACD12F9FC116}" type="presOf" srcId="{C28BC935-ED27-4AFE-9F72-AFAECE59E533}" destId="{F13C428E-EA55-4E45-8DF0-23E399EBBEBD}" srcOrd="0" destOrd="3" presId="urn:microsoft.com/office/officeart/2005/8/layout/hProcess4"/>
    <dgm:cxn modelId="{7988353E-6522-474D-BAFB-5F188C2F344E}" srcId="{5A8007BF-5F2A-4B53-A61E-4F6589B674F1}" destId="{943CBABF-9AD0-4F57-BAEA-9838899829B0}" srcOrd="2" destOrd="0" parTransId="{A5FA9D6C-4121-4124-88D2-70889DBED124}" sibTransId="{BF8CB307-3369-49EC-94E2-2694C177F13A}"/>
    <dgm:cxn modelId="{FD9C5ADC-F6A7-4478-B2B6-35019B1BD5A0}" type="presOf" srcId="{7EC7A209-5B42-4F1B-80D0-FEC6996F7D82}" destId="{30734BBB-FA3B-41B7-84D1-D168D0AABA08}" srcOrd="1" destOrd="0" presId="urn:microsoft.com/office/officeart/2005/8/layout/hProcess4"/>
    <dgm:cxn modelId="{9F4CC4D8-D649-48F7-B4E4-0B05057E94C8}" type="presOf" srcId="{943CBABF-9AD0-4F57-BAEA-9838899829B0}" destId="{6D0917C1-5769-4CE4-8187-0AC25C61A7CA}" srcOrd="0" destOrd="0" presId="urn:microsoft.com/office/officeart/2005/8/layout/hProcess4"/>
    <dgm:cxn modelId="{A513C0C6-9AFE-4DB0-A173-D8B57B0814D3}" type="presOf" srcId="{96F11D3C-2DC6-45E3-9D5A-CD284F284A76}" destId="{BDF0514F-D3DE-457B-89E8-F4605A2A83A8}" srcOrd="0" destOrd="0" presId="urn:microsoft.com/office/officeart/2005/8/layout/hProcess4"/>
    <dgm:cxn modelId="{44BFE767-513B-4526-85F3-07BA9350F640}" type="presOf" srcId="{1309C383-1785-4F3F-A5ED-2424F127043D}" destId="{9D1F363F-DDB1-4CDA-8843-F2BE5319F962}" srcOrd="1" destOrd="2" presId="urn:microsoft.com/office/officeart/2005/8/layout/hProcess4"/>
    <dgm:cxn modelId="{6A822EAE-05C1-419C-8810-486CA671F78A}" type="presOf" srcId="{69BD5F5C-F2CA-4B30-8324-1014661FA44D}" destId="{D9CEE362-5EEC-4E0F-B676-B7B1D22B8A8F}" srcOrd="1" destOrd="1" presId="urn:microsoft.com/office/officeart/2005/8/layout/hProcess4"/>
    <dgm:cxn modelId="{92F8E500-9047-41F2-A5C4-201F607F3F89}" srcId="{5A8007BF-5F2A-4B53-A61E-4F6589B674F1}" destId="{56A781D2-D38C-4249-A867-116F96695FB8}" srcOrd="3" destOrd="0" parTransId="{B70717A4-AE4F-4F82-B109-E50EF8F83920}" sibTransId="{DAEFE449-A96B-4D21-B247-58E98A1CD30D}"/>
    <dgm:cxn modelId="{181FB59F-B6AF-4BA2-A117-1E46E616F933}" type="presOf" srcId="{AAE1FF0C-403D-43BF-9800-7B44DCA5B1C6}" destId="{F13C428E-EA55-4E45-8DF0-23E399EBBEBD}" srcOrd="0" destOrd="1" presId="urn:microsoft.com/office/officeart/2005/8/layout/hProcess4"/>
    <dgm:cxn modelId="{5F90BD1A-297B-432A-9301-14533479A5D3}" srcId="{53A0D016-9F13-497A-9248-87D53999EE5F}" destId="{1D91031D-FB1E-4969-B1D5-0FF8206F0D8C}" srcOrd="2" destOrd="0" parTransId="{F0D6DF38-D38E-4C8A-B2DD-E33806B40097}" sibTransId="{77388492-675C-4E37-B9FE-10C580DFEEFC}"/>
    <dgm:cxn modelId="{81A3A4CA-15CD-44A6-93F6-1A08C762E4D3}" type="presOf" srcId="{7EC7A209-5B42-4F1B-80D0-FEC6996F7D82}" destId="{9546B978-B479-4B22-879A-6A20FAACDC57}" srcOrd="0" destOrd="0" presId="urn:microsoft.com/office/officeart/2005/8/layout/hProcess4"/>
    <dgm:cxn modelId="{C0ABFA24-236A-4DEF-9906-1E1499DB4608}" srcId="{96F11D3C-2DC6-45E3-9D5A-CD284F284A76}" destId="{A37D23A2-8397-4EF2-B91B-D915AD518617}" srcOrd="1" destOrd="0" parTransId="{DA809060-BEDE-4459-8BF6-5CBB8537E1EF}" sibTransId="{1757CC15-12C1-4A9D-A355-F4A8B2D08105}"/>
    <dgm:cxn modelId="{8F5A5971-AC54-4401-ADE0-82E26AE983C4}" type="presOf" srcId="{DAEFE449-A96B-4D21-B247-58E98A1CD30D}" destId="{95C7787C-CF9C-4572-B42C-91C3EC88C525}" srcOrd="0" destOrd="0" presId="urn:microsoft.com/office/officeart/2005/8/layout/hProcess4"/>
    <dgm:cxn modelId="{E4B16362-378D-4434-B1C6-D538665F51D1}" type="presOf" srcId="{A37D23A2-8397-4EF2-B91B-D915AD518617}" destId="{0776AB7E-2BF9-4FA0-9C93-0A6DBEC5A12A}" srcOrd="1" destOrd="1" presId="urn:microsoft.com/office/officeart/2005/8/layout/hProcess4"/>
    <dgm:cxn modelId="{87C36971-360D-4DBF-8C45-B18B7E9F6365}" srcId="{3D671993-5FC5-45E0-8B56-791EB5E993D8}" destId="{2BF16843-A381-4D09-8E97-53F4A3179C44}" srcOrd="0" destOrd="0" parTransId="{F40600B2-0BF8-4842-A004-73EBFC49AD7D}" sibTransId="{3A010D73-DD72-4E61-861D-7A8875A254E2}"/>
    <dgm:cxn modelId="{70BB881A-CD4C-4BDB-8AD1-78993FE23DB5}" type="presOf" srcId="{2BF16843-A381-4D09-8E97-53F4A3179C44}" destId="{C5BA076F-329C-4890-9E32-9C515CF8B601}" srcOrd="0" destOrd="0" presId="urn:microsoft.com/office/officeart/2005/8/layout/hProcess4"/>
    <dgm:cxn modelId="{0D742663-CF1F-412F-BD7A-130B808C1ED4}" srcId="{943CBABF-9AD0-4F57-BAEA-9838899829B0}" destId="{7EC7A209-5B42-4F1B-80D0-FEC6996F7D82}" srcOrd="0" destOrd="0" parTransId="{0C46F5B8-F616-4DCE-867E-563AE7C1F9B4}" sibTransId="{CE28E8AE-9E51-4C32-8ED0-A69F14CCCE14}"/>
    <dgm:cxn modelId="{30C1CE7E-B4B3-4A8D-94C1-B5B88A472007}" srcId="{96F11D3C-2DC6-45E3-9D5A-CD284F284A76}" destId="{897A33BF-5ADF-4B35-A82C-8D687D3D286F}" srcOrd="0" destOrd="0" parTransId="{473B92E4-A4B1-4DC8-9868-6DE696BA2BF1}" sibTransId="{D2581759-4D24-4E04-916E-B5F009048A7D}"/>
    <dgm:cxn modelId="{44CC51B5-784B-4F6F-8558-8123501B043F}" type="presOf" srcId="{53A0D016-9F13-497A-9248-87D53999EE5F}" destId="{937E48EC-52EF-4D80-A7FC-E7D07BEDBD13}" srcOrd="0" destOrd="0" presId="urn:microsoft.com/office/officeart/2005/8/layout/hProcess4"/>
    <dgm:cxn modelId="{3E10625D-45F1-4789-996C-6B53999B82F9}" type="presOf" srcId="{26F4C795-B9C6-4BEF-BA37-C0087E9D98DC}" destId="{1C97B912-E496-46BF-8ECD-AE11E213B3FC}" srcOrd="0" destOrd="0" presId="urn:microsoft.com/office/officeart/2005/8/layout/hProcess4"/>
    <dgm:cxn modelId="{7DC5FAFE-2D11-477D-A47D-FDD9063DA59B}" type="presOf" srcId="{3607D68F-127C-4D9F-83B2-FF6D99356713}" destId="{30734BBB-FA3B-41B7-84D1-D168D0AABA08}" srcOrd="1" destOrd="1" presId="urn:microsoft.com/office/officeart/2005/8/layout/hProcess4"/>
    <dgm:cxn modelId="{5C11B967-3A5E-48AA-996A-9430D8E8B74F}" srcId="{5A8007BF-5F2A-4B53-A61E-4F6589B674F1}" destId="{53A0D016-9F13-497A-9248-87D53999EE5F}" srcOrd="1" destOrd="0" parTransId="{802927BB-EA25-427F-86B3-2F52F2707E0B}" sibTransId="{6222E9CC-6ED0-472D-B59F-E0465A6DCA81}"/>
    <dgm:cxn modelId="{620CED3B-F6B8-4C6A-BB60-5FFE0BD52A7B}" srcId="{5A8007BF-5F2A-4B53-A61E-4F6589B674F1}" destId="{96F11D3C-2DC6-45E3-9D5A-CD284F284A76}" srcOrd="4" destOrd="0" parTransId="{6BE3014A-DEAC-4A24-ABD9-4EEB9364912E}" sibTransId="{3486969C-23D6-4324-B74B-077C9A8BE8FC}"/>
    <dgm:cxn modelId="{6018B5A4-26F6-49FA-9FA7-82566313485E}" type="presOf" srcId="{1D91031D-FB1E-4969-B1D5-0FF8206F0D8C}" destId="{8E9C8BD8-A617-4FB6-B13D-0970D9F64CBB}" srcOrd="1" destOrd="2" presId="urn:microsoft.com/office/officeart/2005/8/layout/hProcess4"/>
    <dgm:cxn modelId="{C49189CC-8D66-425D-8EBE-4072B5B96974}" srcId="{943CBABF-9AD0-4F57-BAEA-9838899829B0}" destId="{3607D68F-127C-4D9F-83B2-FF6D99356713}" srcOrd="1" destOrd="0" parTransId="{79203D3E-681A-47F9-83B5-10D3BEE22CA3}" sibTransId="{344117EF-53C2-4C90-B77E-931511C360CC}"/>
    <dgm:cxn modelId="{4D68FA2D-ED11-4F49-A9CC-BABCF96E232E}" srcId="{56A781D2-D38C-4249-A867-116F96695FB8}" destId="{C28BC935-ED27-4AFE-9F72-AFAECE59E533}" srcOrd="3" destOrd="0" parTransId="{8405565B-EBED-41B2-A6D0-D3F447CA69E0}" sibTransId="{3F8723ED-09E1-4A7F-BBE4-CFFB77EEC285}"/>
    <dgm:cxn modelId="{B3B31C7F-5A59-4B4F-A57C-CE5271883574}" type="presOf" srcId="{56A781D2-D38C-4249-A867-116F96695FB8}" destId="{A5F92DC6-5C74-44DB-A262-BC8F018572DB}" srcOrd="0" destOrd="0" presId="urn:microsoft.com/office/officeart/2005/8/layout/hProcess4"/>
    <dgm:cxn modelId="{80F3492A-D1EF-47DC-B99C-B96FE3CE7820}" type="presOf" srcId="{6222E9CC-6ED0-472D-B59F-E0465A6DCA81}" destId="{EE35BD7F-10C6-4B02-AA00-4587AB09F385}" srcOrd="0" destOrd="0" presId="urn:microsoft.com/office/officeart/2005/8/layout/hProcess4"/>
    <dgm:cxn modelId="{501CEA99-8004-4E21-852E-0FB22BCE6303}" type="presOf" srcId="{897A33BF-5ADF-4B35-A82C-8D687D3D286F}" destId="{791E01BD-1F74-434E-9FE9-452E57F248D4}" srcOrd="0" destOrd="0" presId="urn:microsoft.com/office/officeart/2005/8/layout/hProcess4"/>
    <dgm:cxn modelId="{3C10D33A-CEAF-4E4C-8CF6-3462EE76615C}" type="presOf" srcId="{26F4C795-B9C6-4BEF-BA37-C0087E9D98DC}" destId="{8E9C8BD8-A617-4FB6-B13D-0970D9F64CBB}" srcOrd="1" destOrd="0" presId="urn:microsoft.com/office/officeart/2005/8/layout/hProcess4"/>
    <dgm:cxn modelId="{9B0A39C5-E658-43C0-B1EB-57AB18D23A85}" type="presOf" srcId="{AAE1FF0C-403D-43BF-9800-7B44DCA5B1C6}" destId="{9D1F363F-DDB1-4CDA-8843-F2BE5319F962}" srcOrd="1" destOrd="1" presId="urn:microsoft.com/office/officeart/2005/8/layout/hProcess4"/>
    <dgm:cxn modelId="{22A90B97-7A89-428E-923B-F584765A3475}" srcId="{3D671993-5FC5-45E0-8B56-791EB5E993D8}" destId="{69BD5F5C-F2CA-4B30-8324-1014661FA44D}" srcOrd="1" destOrd="0" parTransId="{F6FC2008-6F9A-4873-9CFF-50358F2F883A}" sibTransId="{723C3899-1D94-4F8A-9F30-1FC87DD03D3E}"/>
    <dgm:cxn modelId="{C8AEDBE2-534A-46C7-AF6B-C849C7E8BA08}" type="presOf" srcId="{3D671993-5FC5-45E0-8B56-791EB5E993D8}" destId="{E060D247-EF98-45A1-A874-1DFE00BE4DED}" srcOrd="0" destOrd="0" presId="urn:microsoft.com/office/officeart/2005/8/layout/hProcess4"/>
    <dgm:cxn modelId="{59F52DA6-E19C-45F9-81CE-C738203F3539}" srcId="{5A8007BF-5F2A-4B53-A61E-4F6589B674F1}" destId="{3D671993-5FC5-45E0-8B56-791EB5E993D8}" srcOrd="0" destOrd="0" parTransId="{7BB34235-335D-4803-BF04-77FFBE42705E}" sibTransId="{6D7590C1-0AE5-4288-9AA0-9A7A4AF22509}"/>
    <dgm:cxn modelId="{CDCC06E1-6E72-4E3C-890A-E0227E58D4A8}" type="presOf" srcId="{A95691C5-75EF-4998-95FD-921026FDD14F}" destId="{1C97B912-E496-46BF-8ECD-AE11E213B3FC}" srcOrd="0" destOrd="1" presId="urn:microsoft.com/office/officeart/2005/8/layout/hProcess4"/>
    <dgm:cxn modelId="{ABCBF628-283C-46D8-8752-9028CFCFA754}" type="presOf" srcId="{897A33BF-5ADF-4B35-A82C-8D687D3D286F}" destId="{0776AB7E-2BF9-4FA0-9C93-0A6DBEC5A12A}" srcOrd="1" destOrd="0" presId="urn:microsoft.com/office/officeart/2005/8/layout/hProcess4"/>
    <dgm:cxn modelId="{32B1C85A-8837-4980-AF38-55D4AA290171}" srcId="{56A781D2-D38C-4249-A867-116F96695FB8}" destId="{3B4AF0E6-CCDC-485D-AB55-C78FCE43BB06}" srcOrd="0" destOrd="0" parTransId="{C6F572E4-BA96-466E-B1F8-612B637E0A53}" sibTransId="{A5C31724-683C-4BF1-B86E-60555A69E327}"/>
    <dgm:cxn modelId="{37AF2CD6-7689-4290-B24E-18AFF0B0CF44}" type="presOf" srcId="{2BF16843-A381-4D09-8E97-53F4A3179C44}" destId="{D9CEE362-5EEC-4E0F-B676-B7B1D22B8A8F}" srcOrd="1" destOrd="0" presId="urn:microsoft.com/office/officeart/2005/8/layout/hProcess4"/>
    <dgm:cxn modelId="{DB58C2D4-4BDD-4470-9C9A-E5552476A59B}" type="presOf" srcId="{6D7590C1-0AE5-4288-9AA0-9A7A4AF22509}" destId="{D6D66C2B-9285-495A-8E44-7E80097F1B88}" srcOrd="0" destOrd="0" presId="urn:microsoft.com/office/officeart/2005/8/layout/hProcess4"/>
    <dgm:cxn modelId="{273C1ED4-6C38-49B6-B951-6343E753479A}" type="presOf" srcId="{3607D68F-127C-4D9F-83B2-FF6D99356713}" destId="{9546B978-B479-4B22-879A-6A20FAACDC57}" srcOrd="0" destOrd="1" presId="urn:microsoft.com/office/officeart/2005/8/layout/hProcess4"/>
    <dgm:cxn modelId="{31EA2754-24C4-4DBD-9255-5D6DCAE49482}" type="presOf" srcId="{69BD5F5C-F2CA-4B30-8324-1014661FA44D}" destId="{C5BA076F-329C-4890-9E32-9C515CF8B601}" srcOrd="0" destOrd="1" presId="urn:microsoft.com/office/officeart/2005/8/layout/hProcess4"/>
    <dgm:cxn modelId="{D8CBFF95-802A-4229-A518-348FA2ED330B}" type="presOf" srcId="{C28BC935-ED27-4AFE-9F72-AFAECE59E533}" destId="{9D1F363F-DDB1-4CDA-8843-F2BE5319F962}" srcOrd="1" destOrd="3" presId="urn:microsoft.com/office/officeart/2005/8/layout/hProcess4"/>
    <dgm:cxn modelId="{DBF3D946-1C54-4425-A941-220ED8D74282}" type="presOf" srcId="{3B4AF0E6-CCDC-485D-AB55-C78FCE43BB06}" destId="{F13C428E-EA55-4E45-8DF0-23E399EBBEBD}" srcOrd="0" destOrd="0" presId="urn:microsoft.com/office/officeart/2005/8/layout/hProcess4"/>
    <dgm:cxn modelId="{E8591071-2BEA-4599-BA6A-7148D1E5ACE5}" srcId="{56A781D2-D38C-4249-A867-116F96695FB8}" destId="{AAE1FF0C-403D-43BF-9800-7B44DCA5B1C6}" srcOrd="1" destOrd="0" parTransId="{8FE6EA35-293F-46A0-85EE-88A0713B4761}" sibTransId="{879860DA-3534-4754-9B4F-739561EDDE99}"/>
    <dgm:cxn modelId="{E53AC916-885E-47A5-A5F9-D94F340D6C76}" type="presParOf" srcId="{4672B53C-98C2-48D1-8022-5DBBADE29C08}" destId="{D152EC29-F173-4AC1-9291-1627AAAFF6E5}" srcOrd="0" destOrd="0" presId="urn:microsoft.com/office/officeart/2005/8/layout/hProcess4"/>
    <dgm:cxn modelId="{8E59892B-5738-4505-9597-87FD9C53D26D}" type="presParOf" srcId="{4672B53C-98C2-48D1-8022-5DBBADE29C08}" destId="{ABCF9793-E1AA-4396-B336-2A681B30A961}" srcOrd="1" destOrd="0" presId="urn:microsoft.com/office/officeart/2005/8/layout/hProcess4"/>
    <dgm:cxn modelId="{BF33CF97-1D0D-4EAB-8A3D-1CC485013188}" type="presParOf" srcId="{4672B53C-98C2-48D1-8022-5DBBADE29C08}" destId="{4162D29D-09B3-4F01-BE70-7FE2BCEBF954}" srcOrd="2" destOrd="0" presId="urn:microsoft.com/office/officeart/2005/8/layout/hProcess4"/>
    <dgm:cxn modelId="{28353C26-85CC-4745-A94E-5031E1F45B5D}" type="presParOf" srcId="{4162D29D-09B3-4F01-BE70-7FE2BCEBF954}" destId="{6D6F1A21-0026-45BD-83AC-C1340E1F5F5C}" srcOrd="0" destOrd="0" presId="urn:microsoft.com/office/officeart/2005/8/layout/hProcess4"/>
    <dgm:cxn modelId="{DA8FFE6A-D1C2-425C-BCFB-826CDF31E7D1}" type="presParOf" srcId="{6D6F1A21-0026-45BD-83AC-C1340E1F5F5C}" destId="{42CF90C1-4B95-4A56-BD4D-E78209370B4B}" srcOrd="0" destOrd="0" presId="urn:microsoft.com/office/officeart/2005/8/layout/hProcess4"/>
    <dgm:cxn modelId="{16E9F5A2-D3BC-4EA3-B95D-FBBF64BD1A6D}" type="presParOf" srcId="{6D6F1A21-0026-45BD-83AC-C1340E1F5F5C}" destId="{C5BA076F-329C-4890-9E32-9C515CF8B601}" srcOrd="1" destOrd="0" presId="urn:microsoft.com/office/officeart/2005/8/layout/hProcess4"/>
    <dgm:cxn modelId="{B568CB71-E9E7-40FA-B602-BCE826BE18A4}" type="presParOf" srcId="{6D6F1A21-0026-45BD-83AC-C1340E1F5F5C}" destId="{D9CEE362-5EEC-4E0F-B676-B7B1D22B8A8F}" srcOrd="2" destOrd="0" presId="urn:microsoft.com/office/officeart/2005/8/layout/hProcess4"/>
    <dgm:cxn modelId="{167B46D4-6EAD-4092-807F-F30981FA828E}" type="presParOf" srcId="{6D6F1A21-0026-45BD-83AC-C1340E1F5F5C}" destId="{E060D247-EF98-45A1-A874-1DFE00BE4DED}" srcOrd="3" destOrd="0" presId="urn:microsoft.com/office/officeart/2005/8/layout/hProcess4"/>
    <dgm:cxn modelId="{39E64031-B7AE-4BAC-8627-D1D1CF1FB50E}" type="presParOf" srcId="{6D6F1A21-0026-45BD-83AC-C1340E1F5F5C}" destId="{A97A05A5-808B-4A2D-BD64-49D75D4458F3}" srcOrd="4" destOrd="0" presId="urn:microsoft.com/office/officeart/2005/8/layout/hProcess4"/>
    <dgm:cxn modelId="{9DEF3AAE-E081-4ECD-B4FC-73EF27F86088}" type="presParOf" srcId="{4162D29D-09B3-4F01-BE70-7FE2BCEBF954}" destId="{D6D66C2B-9285-495A-8E44-7E80097F1B88}" srcOrd="1" destOrd="0" presId="urn:microsoft.com/office/officeart/2005/8/layout/hProcess4"/>
    <dgm:cxn modelId="{C6B040F4-C4ED-40F2-A687-B088B05250A2}" type="presParOf" srcId="{4162D29D-09B3-4F01-BE70-7FE2BCEBF954}" destId="{8D3E7C0E-2422-49F8-8867-F465E1DE9EDD}" srcOrd="2" destOrd="0" presId="urn:microsoft.com/office/officeart/2005/8/layout/hProcess4"/>
    <dgm:cxn modelId="{47862FC2-6D3D-4CC2-964D-A90C44045D4B}" type="presParOf" srcId="{8D3E7C0E-2422-49F8-8867-F465E1DE9EDD}" destId="{9ADAF0ED-AAFA-4B6C-90A2-AE7AB01E7766}" srcOrd="0" destOrd="0" presId="urn:microsoft.com/office/officeart/2005/8/layout/hProcess4"/>
    <dgm:cxn modelId="{2DB06011-4CBB-4EB7-8A8D-EC7381ECE3EB}" type="presParOf" srcId="{8D3E7C0E-2422-49F8-8867-F465E1DE9EDD}" destId="{1C97B912-E496-46BF-8ECD-AE11E213B3FC}" srcOrd="1" destOrd="0" presId="urn:microsoft.com/office/officeart/2005/8/layout/hProcess4"/>
    <dgm:cxn modelId="{CE9F667C-397E-45F9-B24C-07CB4EDD81CE}" type="presParOf" srcId="{8D3E7C0E-2422-49F8-8867-F465E1DE9EDD}" destId="{8E9C8BD8-A617-4FB6-B13D-0970D9F64CBB}" srcOrd="2" destOrd="0" presId="urn:microsoft.com/office/officeart/2005/8/layout/hProcess4"/>
    <dgm:cxn modelId="{D8D5CDAE-DAFE-4143-B0D0-240DEC1B9B8D}" type="presParOf" srcId="{8D3E7C0E-2422-49F8-8867-F465E1DE9EDD}" destId="{937E48EC-52EF-4D80-A7FC-E7D07BEDBD13}" srcOrd="3" destOrd="0" presId="urn:microsoft.com/office/officeart/2005/8/layout/hProcess4"/>
    <dgm:cxn modelId="{083B1762-14A1-4340-AC74-809BD80115CA}" type="presParOf" srcId="{8D3E7C0E-2422-49F8-8867-F465E1DE9EDD}" destId="{D1505770-39DD-4DBF-94FE-BFA01C923F28}" srcOrd="4" destOrd="0" presId="urn:microsoft.com/office/officeart/2005/8/layout/hProcess4"/>
    <dgm:cxn modelId="{63147AEB-D2B5-4368-8345-456F11AEF6F4}" type="presParOf" srcId="{4162D29D-09B3-4F01-BE70-7FE2BCEBF954}" destId="{EE35BD7F-10C6-4B02-AA00-4587AB09F385}" srcOrd="3" destOrd="0" presId="urn:microsoft.com/office/officeart/2005/8/layout/hProcess4"/>
    <dgm:cxn modelId="{C08456F0-1C3E-49A4-BFB8-48B21E91D3E6}" type="presParOf" srcId="{4162D29D-09B3-4F01-BE70-7FE2BCEBF954}" destId="{806C5E26-9E37-4506-8692-931844EC60BC}" srcOrd="4" destOrd="0" presId="urn:microsoft.com/office/officeart/2005/8/layout/hProcess4"/>
    <dgm:cxn modelId="{21506C70-4068-4771-80BA-92C9F47FC2CA}" type="presParOf" srcId="{806C5E26-9E37-4506-8692-931844EC60BC}" destId="{4051D8FE-B6EA-4C2A-A8ED-C34721DDC7D0}" srcOrd="0" destOrd="0" presId="urn:microsoft.com/office/officeart/2005/8/layout/hProcess4"/>
    <dgm:cxn modelId="{F25930B8-0014-4CE7-A249-47421F07D102}" type="presParOf" srcId="{806C5E26-9E37-4506-8692-931844EC60BC}" destId="{9546B978-B479-4B22-879A-6A20FAACDC57}" srcOrd="1" destOrd="0" presId="urn:microsoft.com/office/officeart/2005/8/layout/hProcess4"/>
    <dgm:cxn modelId="{EA67E16A-512D-446D-8C60-48BA232217D2}" type="presParOf" srcId="{806C5E26-9E37-4506-8692-931844EC60BC}" destId="{30734BBB-FA3B-41B7-84D1-D168D0AABA08}" srcOrd="2" destOrd="0" presId="urn:microsoft.com/office/officeart/2005/8/layout/hProcess4"/>
    <dgm:cxn modelId="{9210F7D7-CBCD-4127-B2B5-A46F5DED0FD5}" type="presParOf" srcId="{806C5E26-9E37-4506-8692-931844EC60BC}" destId="{6D0917C1-5769-4CE4-8187-0AC25C61A7CA}" srcOrd="3" destOrd="0" presId="urn:microsoft.com/office/officeart/2005/8/layout/hProcess4"/>
    <dgm:cxn modelId="{A03F173F-5FC1-4857-B20F-39B8CA723FE7}" type="presParOf" srcId="{806C5E26-9E37-4506-8692-931844EC60BC}" destId="{4570018F-1188-486B-884D-BF5D6A2F2F35}" srcOrd="4" destOrd="0" presId="urn:microsoft.com/office/officeart/2005/8/layout/hProcess4"/>
    <dgm:cxn modelId="{03C97158-CB27-4698-9C90-9231DF86F80F}" type="presParOf" srcId="{4162D29D-09B3-4F01-BE70-7FE2BCEBF954}" destId="{38578DDE-61F9-4902-8033-F9CA0744BF4A}" srcOrd="5" destOrd="0" presId="urn:microsoft.com/office/officeart/2005/8/layout/hProcess4"/>
    <dgm:cxn modelId="{A1A6B821-036C-4483-BAFF-5AC9658D93FF}" type="presParOf" srcId="{4162D29D-09B3-4F01-BE70-7FE2BCEBF954}" destId="{DF6F4E8F-DE4E-4C47-8ED0-2A09FE567BE2}" srcOrd="6" destOrd="0" presId="urn:microsoft.com/office/officeart/2005/8/layout/hProcess4"/>
    <dgm:cxn modelId="{66E7154F-7355-4960-B135-9C1BBCE2C759}" type="presParOf" srcId="{DF6F4E8F-DE4E-4C47-8ED0-2A09FE567BE2}" destId="{7D2E3C20-FB5F-4BE8-B389-3E6361FB5FAF}" srcOrd="0" destOrd="0" presId="urn:microsoft.com/office/officeart/2005/8/layout/hProcess4"/>
    <dgm:cxn modelId="{D7C6C56A-CF13-40C1-A40F-1B54A7528669}" type="presParOf" srcId="{DF6F4E8F-DE4E-4C47-8ED0-2A09FE567BE2}" destId="{F13C428E-EA55-4E45-8DF0-23E399EBBEBD}" srcOrd="1" destOrd="0" presId="urn:microsoft.com/office/officeart/2005/8/layout/hProcess4"/>
    <dgm:cxn modelId="{528DAA4D-FEE8-45A6-99BE-7DE3F1779731}" type="presParOf" srcId="{DF6F4E8F-DE4E-4C47-8ED0-2A09FE567BE2}" destId="{9D1F363F-DDB1-4CDA-8843-F2BE5319F962}" srcOrd="2" destOrd="0" presId="urn:microsoft.com/office/officeart/2005/8/layout/hProcess4"/>
    <dgm:cxn modelId="{27CC27D4-A496-47C0-A979-38E915EA9528}" type="presParOf" srcId="{DF6F4E8F-DE4E-4C47-8ED0-2A09FE567BE2}" destId="{A5F92DC6-5C74-44DB-A262-BC8F018572DB}" srcOrd="3" destOrd="0" presId="urn:microsoft.com/office/officeart/2005/8/layout/hProcess4"/>
    <dgm:cxn modelId="{A0E4CA9D-8850-496C-88C5-48447916B860}" type="presParOf" srcId="{DF6F4E8F-DE4E-4C47-8ED0-2A09FE567BE2}" destId="{1B8EBB5B-88B5-44B6-8EB4-8C9CD43ABB5B}" srcOrd="4" destOrd="0" presId="urn:microsoft.com/office/officeart/2005/8/layout/hProcess4"/>
    <dgm:cxn modelId="{5383BB2E-8F83-4416-935A-4EDB5228EBD3}" type="presParOf" srcId="{4162D29D-09B3-4F01-BE70-7FE2BCEBF954}" destId="{95C7787C-CF9C-4572-B42C-91C3EC88C525}" srcOrd="7" destOrd="0" presId="urn:microsoft.com/office/officeart/2005/8/layout/hProcess4"/>
    <dgm:cxn modelId="{86675D44-6169-468E-8695-8D22524D63A5}" type="presParOf" srcId="{4162D29D-09B3-4F01-BE70-7FE2BCEBF954}" destId="{0C109AF0-65BB-44E1-B041-D0D2E75AE52F}" srcOrd="8" destOrd="0" presId="urn:microsoft.com/office/officeart/2005/8/layout/hProcess4"/>
    <dgm:cxn modelId="{0C2B8912-5C37-444B-A409-40F17CFA31AD}" type="presParOf" srcId="{0C109AF0-65BB-44E1-B041-D0D2E75AE52F}" destId="{1C449C05-ED10-47A6-A8D3-545F5F8EC1EF}" srcOrd="0" destOrd="0" presId="urn:microsoft.com/office/officeart/2005/8/layout/hProcess4"/>
    <dgm:cxn modelId="{2E4A50AC-F7E4-40F0-851F-2F9D4A9F3420}" type="presParOf" srcId="{0C109AF0-65BB-44E1-B041-D0D2E75AE52F}" destId="{791E01BD-1F74-434E-9FE9-452E57F248D4}" srcOrd="1" destOrd="0" presId="urn:microsoft.com/office/officeart/2005/8/layout/hProcess4"/>
    <dgm:cxn modelId="{48CF88E2-4478-4AD3-BBEF-D538FA9CA774}" type="presParOf" srcId="{0C109AF0-65BB-44E1-B041-D0D2E75AE52F}" destId="{0776AB7E-2BF9-4FA0-9C93-0A6DBEC5A12A}" srcOrd="2" destOrd="0" presId="urn:microsoft.com/office/officeart/2005/8/layout/hProcess4"/>
    <dgm:cxn modelId="{3FBED8F9-BDE6-41B2-959D-D0952DAA807A}" type="presParOf" srcId="{0C109AF0-65BB-44E1-B041-D0D2E75AE52F}" destId="{BDF0514F-D3DE-457B-89E8-F4605A2A83A8}" srcOrd="3" destOrd="0" presId="urn:microsoft.com/office/officeart/2005/8/layout/hProcess4"/>
    <dgm:cxn modelId="{B78FD56E-5E39-4E67-BD8E-BE81B526A176}" type="presParOf" srcId="{0C109AF0-65BB-44E1-B041-D0D2E75AE52F}" destId="{D0031A33-4688-4280-871F-A8939D6899B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19E148-FC7D-41B1-B27D-819DC4AA1A6A}"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fr-FR"/>
        </a:p>
      </dgm:t>
    </dgm:pt>
    <dgm:pt modelId="{BEE88346-320F-4149-A854-D50469437BA9}">
      <dgm:prSet phldrT="[Texte]"/>
      <dgm:spPr/>
      <dgm:t>
        <a:bodyPr/>
        <a:lstStyle/>
        <a:p>
          <a:r>
            <a:rPr lang="fr-FR"/>
            <a:t>Gestion prévisionnelle territoriale des emplois et des compétences</a:t>
          </a:r>
        </a:p>
      </dgm:t>
    </dgm:pt>
    <dgm:pt modelId="{D6FAF62A-65C8-45AA-A7E9-307728A4108A}" type="parTrans" cxnId="{34BF95C4-6C1D-4359-AB63-FEEC76EA3D0D}">
      <dgm:prSet/>
      <dgm:spPr/>
      <dgm:t>
        <a:bodyPr/>
        <a:lstStyle/>
        <a:p>
          <a:endParaRPr lang="fr-FR"/>
        </a:p>
      </dgm:t>
    </dgm:pt>
    <dgm:pt modelId="{3C8EE10B-3FCD-43F6-AE0C-137DE4DAB70B}" type="sibTrans" cxnId="{34BF95C4-6C1D-4359-AB63-FEEC76EA3D0D}">
      <dgm:prSet/>
      <dgm:spPr/>
      <dgm:t>
        <a:bodyPr/>
        <a:lstStyle/>
        <a:p>
          <a:endParaRPr lang="fr-FR"/>
        </a:p>
      </dgm:t>
    </dgm:pt>
    <dgm:pt modelId="{EEC2E81E-CABF-4670-B22D-04816234CC72}">
      <dgm:prSet phldrT="[Texte]"/>
      <dgm:spPr/>
      <dgm:t>
        <a:bodyPr/>
        <a:lstStyle/>
        <a:p>
          <a:r>
            <a:rPr lang="fr-FR"/>
            <a:t>formation des actifs du territoire en réponse aux besoins des entreprises</a:t>
          </a:r>
        </a:p>
      </dgm:t>
    </dgm:pt>
    <dgm:pt modelId="{1734612F-E275-4EDD-9F37-751A0C3A4A4E}" type="parTrans" cxnId="{8D6FE32B-6DE8-4DDD-BB19-D004CD3E7ACE}">
      <dgm:prSet/>
      <dgm:spPr/>
      <dgm:t>
        <a:bodyPr/>
        <a:lstStyle/>
        <a:p>
          <a:endParaRPr lang="fr-FR"/>
        </a:p>
      </dgm:t>
    </dgm:pt>
    <dgm:pt modelId="{F0D4880C-29C0-467F-B3F8-5369986D63AB}" type="sibTrans" cxnId="{8D6FE32B-6DE8-4DDD-BB19-D004CD3E7ACE}">
      <dgm:prSet/>
      <dgm:spPr>
        <a:solidFill>
          <a:srgbClr val="00B050"/>
        </a:solidFill>
      </dgm:spPr>
      <dgm:t>
        <a:bodyPr/>
        <a:lstStyle/>
        <a:p>
          <a:endParaRPr lang="fr-FR"/>
        </a:p>
      </dgm:t>
    </dgm:pt>
    <dgm:pt modelId="{7469DD93-8D68-4C22-BE22-71975C9C9B9B}">
      <dgm:prSet phldrT="[Texte]"/>
      <dgm:spPr/>
      <dgm:t>
        <a:bodyPr/>
        <a:lstStyle/>
        <a:p>
          <a:r>
            <a:rPr lang="fr-FR"/>
            <a:t>en utilisant les infrastructures du territoire</a:t>
          </a:r>
        </a:p>
        <a:p>
          <a:r>
            <a:rPr lang="fr-FR"/>
            <a:t>(locaux  professionnels)</a:t>
          </a:r>
        </a:p>
      </dgm:t>
    </dgm:pt>
    <dgm:pt modelId="{DB423A08-1E5B-4D12-AEB6-83D12A52F1BD}" type="parTrans" cxnId="{5711EB72-1204-42A3-9A5C-F83520FE95B0}">
      <dgm:prSet/>
      <dgm:spPr/>
      <dgm:t>
        <a:bodyPr/>
        <a:lstStyle/>
        <a:p>
          <a:endParaRPr lang="fr-FR"/>
        </a:p>
      </dgm:t>
    </dgm:pt>
    <dgm:pt modelId="{E51F5AD6-9757-4E38-94D3-D8478444EAC4}" type="sibTrans" cxnId="{5711EB72-1204-42A3-9A5C-F83520FE95B0}">
      <dgm:prSet/>
      <dgm:spPr>
        <a:solidFill>
          <a:srgbClr val="FF0000"/>
        </a:solidFill>
      </dgm:spPr>
      <dgm:t>
        <a:bodyPr/>
        <a:lstStyle/>
        <a:p>
          <a:endParaRPr lang="fr-FR"/>
        </a:p>
      </dgm:t>
    </dgm:pt>
    <dgm:pt modelId="{59F2B874-A516-45B3-88D9-D8D65205E3EC}">
      <dgm:prSet phldrT="[Texte]"/>
      <dgm:spPr/>
      <dgm:t>
        <a:bodyPr/>
        <a:lstStyle/>
        <a:p>
          <a:r>
            <a:rPr lang="fr-FR"/>
            <a:t>et les moyens techniques existants dans les entreprises</a:t>
          </a:r>
        </a:p>
        <a:p>
          <a:r>
            <a:rPr lang="fr-FR"/>
            <a:t>(matériels professionnels)</a:t>
          </a:r>
        </a:p>
      </dgm:t>
    </dgm:pt>
    <dgm:pt modelId="{AFDF6671-281A-4682-8C86-4B24148AC803}" type="parTrans" cxnId="{4018399B-77B1-4662-941D-3E065F2F8E8F}">
      <dgm:prSet/>
      <dgm:spPr/>
      <dgm:t>
        <a:bodyPr/>
        <a:lstStyle/>
        <a:p>
          <a:endParaRPr lang="fr-FR"/>
        </a:p>
      </dgm:t>
    </dgm:pt>
    <dgm:pt modelId="{7B6D5503-89AC-4BBF-8AC6-65D4B7129F75}" type="sibTrans" cxnId="{4018399B-77B1-4662-941D-3E065F2F8E8F}">
      <dgm:prSet/>
      <dgm:spPr>
        <a:solidFill>
          <a:srgbClr val="FF0000"/>
        </a:solidFill>
      </dgm:spPr>
      <dgm:t>
        <a:bodyPr/>
        <a:lstStyle/>
        <a:p>
          <a:endParaRPr lang="fr-FR"/>
        </a:p>
      </dgm:t>
    </dgm:pt>
    <dgm:pt modelId="{B486D206-1035-41E2-9A67-C2693E3F0767}">
      <dgm:prSet phldrT="[Texte]"/>
      <dgm:spPr/>
      <dgm:t>
        <a:bodyPr/>
        <a:lstStyle/>
        <a:p>
          <a:r>
            <a:rPr lang="fr-FR"/>
            <a:t>en mobilisant la double  compétence de salariés-formateurs compétence métier + compétence pédagogique</a:t>
          </a:r>
        </a:p>
      </dgm:t>
    </dgm:pt>
    <dgm:pt modelId="{C07E7890-351E-47CE-B5B5-E44D494B3919}" type="parTrans" cxnId="{D1DC77F6-3CE2-4AB0-969A-E32605AE1538}">
      <dgm:prSet/>
      <dgm:spPr/>
      <dgm:t>
        <a:bodyPr/>
        <a:lstStyle/>
        <a:p>
          <a:endParaRPr lang="fr-FR"/>
        </a:p>
      </dgm:t>
    </dgm:pt>
    <dgm:pt modelId="{99B98474-FA7F-4DA0-BF3B-91FAE391CDA1}" type="sibTrans" cxnId="{D1DC77F6-3CE2-4AB0-969A-E32605AE1538}">
      <dgm:prSet/>
      <dgm:spPr/>
      <dgm:t>
        <a:bodyPr/>
        <a:lstStyle/>
        <a:p>
          <a:endParaRPr lang="fr-FR"/>
        </a:p>
      </dgm:t>
    </dgm:pt>
    <dgm:pt modelId="{BF4FF873-49F3-434C-BC5B-09F121FF46AC}" type="pres">
      <dgm:prSet presAssocID="{4719E148-FC7D-41B1-B27D-819DC4AA1A6A}" presName="cycle" presStyleCnt="0">
        <dgm:presLayoutVars>
          <dgm:dir/>
          <dgm:resizeHandles val="exact"/>
        </dgm:presLayoutVars>
      </dgm:prSet>
      <dgm:spPr/>
      <dgm:t>
        <a:bodyPr/>
        <a:lstStyle/>
        <a:p>
          <a:endParaRPr lang="fr-FR"/>
        </a:p>
      </dgm:t>
    </dgm:pt>
    <dgm:pt modelId="{88DCD69C-6146-446A-8F35-5BC351D19A53}" type="pres">
      <dgm:prSet presAssocID="{BEE88346-320F-4149-A854-D50469437BA9}" presName="dummy" presStyleCnt="0"/>
      <dgm:spPr/>
    </dgm:pt>
    <dgm:pt modelId="{DB4A11F3-A840-4A5C-80BD-024FB8A85383}" type="pres">
      <dgm:prSet presAssocID="{BEE88346-320F-4149-A854-D50469437BA9}" presName="node" presStyleLbl="revTx" presStyleIdx="0" presStyleCnt="5">
        <dgm:presLayoutVars>
          <dgm:bulletEnabled val="1"/>
        </dgm:presLayoutVars>
      </dgm:prSet>
      <dgm:spPr/>
      <dgm:t>
        <a:bodyPr/>
        <a:lstStyle/>
        <a:p>
          <a:endParaRPr lang="fr-FR"/>
        </a:p>
      </dgm:t>
    </dgm:pt>
    <dgm:pt modelId="{034229C4-0299-43F9-894E-7E027787E7FD}" type="pres">
      <dgm:prSet presAssocID="{3C8EE10B-3FCD-43F6-AE0C-137DE4DAB70B}" presName="sibTrans" presStyleLbl="node1" presStyleIdx="0" presStyleCnt="5"/>
      <dgm:spPr/>
      <dgm:t>
        <a:bodyPr/>
        <a:lstStyle/>
        <a:p>
          <a:endParaRPr lang="fr-FR"/>
        </a:p>
      </dgm:t>
    </dgm:pt>
    <dgm:pt modelId="{354BF4CB-5864-425B-8A47-5CE3D44AAF4A}" type="pres">
      <dgm:prSet presAssocID="{EEC2E81E-CABF-4670-B22D-04816234CC72}" presName="dummy" presStyleCnt="0"/>
      <dgm:spPr/>
    </dgm:pt>
    <dgm:pt modelId="{2C227F33-EC2E-4591-8D8F-06ADB4D200FC}" type="pres">
      <dgm:prSet presAssocID="{EEC2E81E-CABF-4670-B22D-04816234CC72}" presName="node" presStyleLbl="revTx" presStyleIdx="1" presStyleCnt="5">
        <dgm:presLayoutVars>
          <dgm:bulletEnabled val="1"/>
        </dgm:presLayoutVars>
      </dgm:prSet>
      <dgm:spPr/>
      <dgm:t>
        <a:bodyPr/>
        <a:lstStyle/>
        <a:p>
          <a:endParaRPr lang="fr-FR"/>
        </a:p>
      </dgm:t>
    </dgm:pt>
    <dgm:pt modelId="{6AFC215B-B53F-4898-9872-96F0FA594AE9}" type="pres">
      <dgm:prSet presAssocID="{F0D4880C-29C0-467F-B3F8-5369986D63AB}" presName="sibTrans" presStyleLbl="node1" presStyleIdx="1" presStyleCnt="5"/>
      <dgm:spPr/>
      <dgm:t>
        <a:bodyPr/>
        <a:lstStyle/>
        <a:p>
          <a:endParaRPr lang="fr-FR"/>
        </a:p>
      </dgm:t>
    </dgm:pt>
    <dgm:pt modelId="{63543201-9A5A-43A5-9738-0A18AA2CFE0E}" type="pres">
      <dgm:prSet presAssocID="{7469DD93-8D68-4C22-BE22-71975C9C9B9B}" presName="dummy" presStyleCnt="0"/>
      <dgm:spPr/>
    </dgm:pt>
    <dgm:pt modelId="{F4652FB7-04EE-4737-AF70-B62C96CA1E85}" type="pres">
      <dgm:prSet presAssocID="{7469DD93-8D68-4C22-BE22-71975C9C9B9B}" presName="node" presStyleLbl="revTx" presStyleIdx="2" presStyleCnt="5">
        <dgm:presLayoutVars>
          <dgm:bulletEnabled val="1"/>
        </dgm:presLayoutVars>
      </dgm:prSet>
      <dgm:spPr/>
      <dgm:t>
        <a:bodyPr/>
        <a:lstStyle/>
        <a:p>
          <a:endParaRPr lang="fr-FR"/>
        </a:p>
      </dgm:t>
    </dgm:pt>
    <dgm:pt modelId="{C3EA1621-9AA1-4C9B-8D23-9B0E8B8632E8}" type="pres">
      <dgm:prSet presAssocID="{E51F5AD6-9757-4E38-94D3-D8478444EAC4}" presName="sibTrans" presStyleLbl="node1" presStyleIdx="2" presStyleCnt="5"/>
      <dgm:spPr/>
      <dgm:t>
        <a:bodyPr/>
        <a:lstStyle/>
        <a:p>
          <a:endParaRPr lang="fr-FR"/>
        </a:p>
      </dgm:t>
    </dgm:pt>
    <dgm:pt modelId="{4BB1939E-CE3B-46E6-B2D6-190968E42E3F}" type="pres">
      <dgm:prSet presAssocID="{59F2B874-A516-45B3-88D9-D8D65205E3EC}" presName="dummy" presStyleCnt="0"/>
      <dgm:spPr/>
    </dgm:pt>
    <dgm:pt modelId="{B7D9CC18-88C2-4D21-8F63-9715BF9C9CD0}" type="pres">
      <dgm:prSet presAssocID="{59F2B874-A516-45B3-88D9-D8D65205E3EC}" presName="node" presStyleLbl="revTx" presStyleIdx="3" presStyleCnt="5" custRadScaleRad="101717" custRadScaleInc="-3167">
        <dgm:presLayoutVars>
          <dgm:bulletEnabled val="1"/>
        </dgm:presLayoutVars>
      </dgm:prSet>
      <dgm:spPr/>
      <dgm:t>
        <a:bodyPr/>
        <a:lstStyle/>
        <a:p>
          <a:endParaRPr lang="fr-FR"/>
        </a:p>
      </dgm:t>
    </dgm:pt>
    <dgm:pt modelId="{83CC226C-B2F6-4137-A2B1-02B9C296EBF0}" type="pres">
      <dgm:prSet presAssocID="{7B6D5503-89AC-4BBF-8AC6-65D4B7129F75}" presName="sibTrans" presStyleLbl="node1" presStyleIdx="3" presStyleCnt="5"/>
      <dgm:spPr/>
      <dgm:t>
        <a:bodyPr/>
        <a:lstStyle/>
        <a:p>
          <a:endParaRPr lang="fr-FR"/>
        </a:p>
      </dgm:t>
    </dgm:pt>
    <dgm:pt modelId="{1466C352-95AD-41C0-BEE2-063E131C2C87}" type="pres">
      <dgm:prSet presAssocID="{B486D206-1035-41E2-9A67-C2693E3F0767}" presName="dummy" presStyleCnt="0"/>
      <dgm:spPr/>
    </dgm:pt>
    <dgm:pt modelId="{492A47DC-912F-4C79-8164-49F3FAFC407E}" type="pres">
      <dgm:prSet presAssocID="{B486D206-1035-41E2-9A67-C2693E3F0767}" presName="node" presStyleLbl="revTx" presStyleIdx="4" presStyleCnt="5">
        <dgm:presLayoutVars>
          <dgm:bulletEnabled val="1"/>
        </dgm:presLayoutVars>
      </dgm:prSet>
      <dgm:spPr/>
      <dgm:t>
        <a:bodyPr/>
        <a:lstStyle/>
        <a:p>
          <a:endParaRPr lang="fr-FR"/>
        </a:p>
      </dgm:t>
    </dgm:pt>
    <dgm:pt modelId="{BF3E702B-FF00-4AC3-A3E0-BB0C728D93F4}" type="pres">
      <dgm:prSet presAssocID="{99B98474-FA7F-4DA0-BF3B-91FAE391CDA1}" presName="sibTrans" presStyleLbl="node1" presStyleIdx="4" presStyleCnt="5"/>
      <dgm:spPr/>
      <dgm:t>
        <a:bodyPr/>
        <a:lstStyle/>
        <a:p>
          <a:endParaRPr lang="fr-FR"/>
        </a:p>
      </dgm:t>
    </dgm:pt>
  </dgm:ptLst>
  <dgm:cxnLst>
    <dgm:cxn modelId="{31287C0B-FE34-4C5E-B37E-713A6993AF4B}" type="presOf" srcId="{EEC2E81E-CABF-4670-B22D-04816234CC72}" destId="{2C227F33-EC2E-4591-8D8F-06ADB4D200FC}" srcOrd="0" destOrd="0" presId="urn:microsoft.com/office/officeart/2005/8/layout/cycle1"/>
    <dgm:cxn modelId="{5711EB72-1204-42A3-9A5C-F83520FE95B0}" srcId="{4719E148-FC7D-41B1-B27D-819DC4AA1A6A}" destId="{7469DD93-8D68-4C22-BE22-71975C9C9B9B}" srcOrd="2" destOrd="0" parTransId="{DB423A08-1E5B-4D12-AEB6-83D12A52F1BD}" sibTransId="{E51F5AD6-9757-4E38-94D3-D8478444EAC4}"/>
    <dgm:cxn modelId="{3503FA10-AE8C-447E-883C-358E282E5CEB}" type="presOf" srcId="{4719E148-FC7D-41B1-B27D-819DC4AA1A6A}" destId="{BF4FF873-49F3-434C-BC5B-09F121FF46AC}" srcOrd="0" destOrd="0" presId="urn:microsoft.com/office/officeart/2005/8/layout/cycle1"/>
    <dgm:cxn modelId="{4018399B-77B1-4662-941D-3E065F2F8E8F}" srcId="{4719E148-FC7D-41B1-B27D-819DC4AA1A6A}" destId="{59F2B874-A516-45B3-88D9-D8D65205E3EC}" srcOrd="3" destOrd="0" parTransId="{AFDF6671-281A-4682-8C86-4B24148AC803}" sibTransId="{7B6D5503-89AC-4BBF-8AC6-65D4B7129F75}"/>
    <dgm:cxn modelId="{C8FB405B-2F65-44CD-BD42-A35A4B592B7C}" type="presOf" srcId="{B486D206-1035-41E2-9A67-C2693E3F0767}" destId="{492A47DC-912F-4C79-8164-49F3FAFC407E}" srcOrd="0" destOrd="0" presId="urn:microsoft.com/office/officeart/2005/8/layout/cycle1"/>
    <dgm:cxn modelId="{79E79D1E-3676-4A7B-853C-1539A6828827}" type="presOf" srcId="{59F2B874-A516-45B3-88D9-D8D65205E3EC}" destId="{B7D9CC18-88C2-4D21-8F63-9715BF9C9CD0}" srcOrd="0" destOrd="0" presId="urn:microsoft.com/office/officeart/2005/8/layout/cycle1"/>
    <dgm:cxn modelId="{EE4668AD-86D0-4875-815B-64A9E4CE2A76}" type="presOf" srcId="{F0D4880C-29C0-467F-B3F8-5369986D63AB}" destId="{6AFC215B-B53F-4898-9872-96F0FA594AE9}" srcOrd="0" destOrd="0" presId="urn:microsoft.com/office/officeart/2005/8/layout/cycle1"/>
    <dgm:cxn modelId="{0873CCF7-16F1-407B-8A94-652D3750A51F}" type="presOf" srcId="{3C8EE10B-3FCD-43F6-AE0C-137DE4DAB70B}" destId="{034229C4-0299-43F9-894E-7E027787E7FD}" srcOrd="0" destOrd="0" presId="urn:microsoft.com/office/officeart/2005/8/layout/cycle1"/>
    <dgm:cxn modelId="{8D6FE32B-6DE8-4DDD-BB19-D004CD3E7ACE}" srcId="{4719E148-FC7D-41B1-B27D-819DC4AA1A6A}" destId="{EEC2E81E-CABF-4670-B22D-04816234CC72}" srcOrd="1" destOrd="0" parTransId="{1734612F-E275-4EDD-9F37-751A0C3A4A4E}" sibTransId="{F0D4880C-29C0-467F-B3F8-5369986D63AB}"/>
    <dgm:cxn modelId="{C2B47237-60C5-4EC9-A758-FEF1E95B5A48}" type="presOf" srcId="{99B98474-FA7F-4DA0-BF3B-91FAE391CDA1}" destId="{BF3E702B-FF00-4AC3-A3E0-BB0C728D93F4}" srcOrd="0" destOrd="0" presId="urn:microsoft.com/office/officeart/2005/8/layout/cycle1"/>
    <dgm:cxn modelId="{6DBE97E2-3BEE-47B3-A945-4C593459BAB7}" type="presOf" srcId="{BEE88346-320F-4149-A854-D50469437BA9}" destId="{DB4A11F3-A840-4A5C-80BD-024FB8A85383}" srcOrd="0" destOrd="0" presId="urn:microsoft.com/office/officeart/2005/8/layout/cycle1"/>
    <dgm:cxn modelId="{52EC7513-D138-4F88-A8AF-594BEDFFE456}" type="presOf" srcId="{E51F5AD6-9757-4E38-94D3-D8478444EAC4}" destId="{C3EA1621-9AA1-4C9B-8D23-9B0E8B8632E8}" srcOrd="0" destOrd="0" presId="urn:microsoft.com/office/officeart/2005/8/layout/cycle1"/>
    <dgm:cxn modelId="{34BF95C4-6C1D-4359-AB63-FEEC76EA3D0D}" srcId="{4719E148-FC7D-41B1-B27D-819DC4AA1A6A}" destId="{BEE88346-320F-4149-A854-D50469437BA9}" srcOrd="0" destOrd="0" parTransId="{D6FAF62A-65C8-45AA-A7E9-307728A4108A}" sibTransId="{3C8EE10B-3FCD-43F6-AE0C-137DE4DAB70B}"/>
    <dgm:cxn modelId="{D1DC77F6-3CE2-4AB0-969A-E32605AE1538}" srcId="{4719E148-FC7D-41B1-B27D-819DC4AA1A6A}" destId="{B486D206-1035-41E2-9A67-C2693E3F0767}" srcOrd="4" destOrd="0" parTransId="{C07E7890-351E-47CE-B5B5-E44D494B3919}" sibTransId="{99B98474-FA7F-4DA0-BF3B-91FAE391CDA1}"/>
    <dgm:cxn modelId="{39DC39F4-2B07-4F76-962C-7CD6827A1F8C}" type="presOf" srcId="{7469DD93-8D68-4C22-BE22-71975C9C9B9B}" destId="{F4652FB7-04EE-4737-AF70-B62C96CA1E85}" srcOrd="0" destOrd="0" presId="urn:microsoft.com/office/officeart/2005/8/layout/cycle1"/>
    <dgm:cxn modelId="{291F44D1-3FFE-4733-9243-33E28FC93E18}" type="presOf" srcId="{7B6D5503-89AC-4BBF-8AC6-65D4B7129F75}" destId="{83CC226C-B2F6-4137-A2B1-02B9C296EBF0}" srcOrd="0" destOrd="0" presId="urn:microsoft.com/office/officeart/2005/8/layout/cycle1"/>
    <dgm:cxn modelId="{F6991803-AC4E-436C-BA26-0DBB0B214FA4}" type="presParOf" srcId="{BF4FF873-49F3-434C-BC5B-09F121FF46AC}" destId="{88DCD69C-6146-446A-8F35-5BC351D19A53}" srcOrd="0" destOrd="0" presId="urn:microsoft.com/office/officeart/2005/8/layout/cycle1"/>
    <dgm:cxn modelId="{4F83BC64-F9BB-461E-93C5-865ED3C380F6}" type="presParOf" srcId="{BF4FF873-49F3-434C-BC5B-09F121FF46AC}" destId="{DB4A11F3-A840-4A5C-80BD-024FB8A85383}" srcOrd="1" destOrd="0" presId="urn:microsoft.com/office/officeart/2005/8/layout/cycle1"/>
    <dgm:cxn modelId="{8A46AB3E-7826-45B3-A708-5787B47DECCB}" type="presParOf" srcId="{BF4FF873-49F3-434C-BC5B-09F121FF46AC}" destId="{034229C4-0299-43F9-894E-7E027787E7FD}" srcOrd="2" destOrd="0" presId="urn:microsoft.com/office/officeart/2005/8/layout/cycle1"/>
    <dgm:cxn modelId="{0AF8CEE5-337F-482A-BD7C-6BBDA1CBEA1E}" type="presParOf" srcId="{BF4FF873-49F3-434C-BC5B-09F121FF46AC}" destId="{354BF4CB-5864-425B-8A47-5CE3D44AAF4A}" srcOrd="3" destOrd="0" presId="urn:microsoft.com/office/officeart/2005/8/layout/cycle1"/>
    <dgm:cxn modelId="{E8843ADC-7443-4BD5-8B42-DD7AA851DBF0}" type="presParOf" srcId="{BF4FF873-49F3-434C-BC5B-09F121FF46AC}" destId="{2C227F33-EC2E-4591-8D8F-06ADB4D200FC}" srcOrd="4" destOrd="0" presId="urn:microsoft.com/office/officeart/2005/8/layout/cycle1"/>
    <dgm:cxn modelId="{CFE64E8B-3F94-45B3-86F8-097FC554EE56}" type="presParOf" srcId="{BF4FF873-49F3-434C-BC5B-09F121FF46AC}" destId="{6AFC215B-B53F-4898-9872-96F0FA594AE9}" srcOrd="5" destOrd="0" presId="urn:microsoft.com/office/officeart/2005/8/layout/cycle1"/>
    <dgm:cxn modelId="{47B39120-6F78-455A-8B09-69567C3D633D}" type="presParOf" srcId="{BF4FF873-49F3-434C-BC5B-09F121FF46AC}" destId="{63543201-9A5A-43A5-9738-0A18AA2CFE0E}" srcOrd="6" destOrd="0" presId="urn:microsoft.com/office/officeart/2005/8/layout/cycle1"/>
    <dgm:cxn modelId="{B6B930ED-790E-437D-A5B5-F0219065D81F}" type="presParOf" srcId="{BF4FF873-49F3-434C-BC5B-09F121FF46AC}" destId="{F4652FB7-04EE-4737-AF70-B62C96CA1E85}" srcOrd="7" destOrd="0" presId="urn:microsoft.com/office/officeart/2005/8/layout/cycle1"/>
    <dgm:cxn modelId="{762E9DB4-4C73-4D18-BAC8-FEFBE2A85236}" type="presParOf" srcId="{BF4FF873-49F3-434C-BC5B-09F121FF46AC}" destId="{C3EA1621-9AA1-4C9B-8D23-9B0E8B8632E8}" srcOrd="8" destOrd="0" presId="urn:microsoft.com/office/officeart/2005/8/layout/cycle1"/>
    <dgm:cxn modelId="{7B2E1C1C-B611-4DD0-9583-3566E37416C5}" type="presParOf" srcId="{BF4FF873-49F3-434C-BC5B-09F121FF46AC}" destId="{4BB1939E-CE3B-46E6-B2D6-190968E42E3F}" srcOrd="9" destOrd="0" presId="urn:microsoft.com/office/officeart/2005/8/layout/cycle1"/>
    <dgm:cxn modelId="{481D3519-C2A4-4DF8-A389-978BD9230C52}" type="presParOf" srcId="{BF4FF873-49F3-434C-BC5B-09F121FF46AC}" destId="{B7D9CC18-88C2-4D21-8F63-9715BF9C9CD0}" srcOrd="10" destOrd="0" presId="urn:microsoft.com/office/officeart/2005/8/layout/cycle1"/>
    <dgm:cxn modelId="{3B6228A4-2750-4B9F-9A7B-88A8258C8533}" type="presParOf" srcId="{BF4FF873-49F3-434C-BC5B-09F121FF46AC}" destId="{83CC226C-B2F6-4137-A2B1-02B9C296EBF0}" srcOrd="11" destOrd="0" presId="urn:microsoft.com/office/officeart/2005/8/layout/cycle1"/>
    <dgm:cxn modelId="{BA4DD726-4976-4B66-B28C-3C495FAA0FA3}" type="presParOf" srcId="{BF4FF873-49F3-434C-BC5B-09F121FF46AC}" destId="{1466C352-95AD-41C0-BEE2-063E131C2C87}" srcOrd="12" destOrd="0" presId="urn:microsoft.com/office/officeart/2005/8/layout/cycle1"/>
    <dgm:cxn modelId="{905BE2BF-6A50-47F3-939C-1A432478477A}" type="presParOf" srcId="{BF4FF873-49F3-434C-BC5B-09F121FF46AC}" destId="{492A47DC-912F-4C79-8164-49F3FAFC407E}" srcOrd="13" destOrd="0" presId="urn:microsoft.com/office/officeart/2005/8/layout/cycle1"/>
    <dgm:cxn modelId="{E240C7F6-995C-42E2-9CE9-B181F5F083D9}" type="presParOf" srcId="{BF4FF873-49F3-434C-BC5B-09F121FF46AC}" destId="{BF3E702B-FF00-4AC3-A3E0-BB0C728D93F4}"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256C58-12F3-421D-9592-F2451E88BB36}"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fr-FR"/>
        </a:p>
      </dgm:t>
    </dgm:pt>
    <dgm:pt modelId="{881E5C55-8C75-4601-90DB-F47AFE91DD57}">
      <dgm:prSet phldrT="[Texte]"/>
      <dgm:spPr/>
      <dgm:t>
        <a:bodyPr/>
        <a:lstStyle/>
        <a:p>
          <a:r>
            <a:rPr lang="fr-FR"/>
            <a:t>Pôle restaurer</a:t>
          </a:r>
        </a:p>
      </dgm:t>
    </dgm:pt>
    <dgm:pt modelId="{309E14BF-E168-4549-A913-7BDA1DEE6C92}" type="parTrans" cxnId="{99E05818-0B88-41A9-9401-C1AF1D308257}">
      <dgm:prSet/>
      <dgm:spPr/>
      <dgm:t>
        <a:bodyPr/>
        <a:lstStyle/>
        <a:p>
          <a:endParaRPr lang="fr-FR"/>
        </a:p>
      </dgm:t>
    </dgm:pt>
    <dgm:pt modelId="{49F45E74-BF49-4CE8-A3A6-377970149CFA}" type="sibTrans" cxnId="{99E05818-0B88-41A9-9401-C1AF1D308257}">
      <dgm:prSet/>
      <dgm:spPr/>
      <dgm:t>
        <a:bodyPr/>
        <a:lstStyle/>
        <a:p>
          <a:endParaRPr lang="fr-FR"/>
        </a:p>
      </dgm:t>
    </dgm:pt>
    <dgm:pt modelId="{B9C8C358-6EB7-4EAC-A272-EFB3BFD3B38D}">
      <dgm:prSet phldrT="[Texte]"/>
      <dgm:spPr/>
      <dgm:t>
        <a:bodyPr/>
        <a:lstStyle/>
        <a:p>
          <a:r>
            <a:rPr lang="fr-FR"/>
            <a:t>Chef de cuisine</a:t>
          </a:r>
        </a:p>
      </dgm:t>
    </dgm:pt>
    <dgm:pt modelId="{303350CA-E38E-4861-80C3-4276B6A27889}" type="parTrans" cxnId="{BE3236B0-CFCC-4620-A24A-212FDFC83610}">
      <dgm:prSet/>
      <dgm:spPr/>
      <dgm:t>
        <a:bodyPr/>
        <a:lstStyle/>
        <a:p>
          <a:endParaRPr lang="fr-FR"/>
        </a:p>
      </dgm:t>
    </dgm:pt>
    <dgm:pt modelId="{CA21C845-426D-427E-836A-056977913666}" type="sibTrans" cxnId="{BE3236B0-CFCC-4620-A24A-212FDFC83610}">
      <dgm:prSet/>
      <dgm:spPr/>
      <dgm:t>
        <a:bodyPr/>
        <a:lstStyle/>
        <a:p>
          <a:endParaRPr lang="fr-FR"/>
        </a:p>
      </dgm:t>
    </dgm:pt>
    <dgm:pt modelId="{03A74907-73FA-4A32-9C24-B082D3A26051}">
      <dgm:prSet phldrT="[Texte]"/>
      <dgm:spPr/>
      <dgm:t>
        <a:bodyPr/>
        <a:lstStyle/>
        <a:p>
          <a:r>
            <a:rPr lang="fr-FR"/>
            <a:t>Commis</a:t>
          </a:r>
        </a:p>
      </dgm:t>
    </dgm:pt>
    <dgm:pt modelId="{5D7ADEEF-D1B5-470C-B143-AA787D9BAFE9}" type="parTrans" cxnId="{4D449E31-D75A-4F76-9617-7913A5F50CA6}">
      <dgm:prSet/>
      <dgm:spPr/>
      <dgm:t>
        <a:bodyPr/>
        <a:lstStyle/>
        <a:p>
          <a:endParaRPr lang="fr-FR"/>
        </a:p>
      </dgm:t>
    </dgm:pt>
    <dgm:pt modelId="{6D702C16-1D75-4FAC-9A73-8252BA96D2EC}" type="sibTrans" cxnId="{4D449E31-D75A-4F76-9617-7913A5F50CA6}">
      <dgm:prSet/>
      <dgm:spPr/>
      <dgm:t>
        <a:bodyPr/>
        <a:lstStyle/>
        <a:p>
          <a:endParaRPr lang="fr-FR"/>
        </a:p>
      </dgm:t>
    </dgm:pt>
    <dgm:pt modelId="{295ED475-4DCA-474F-8138-69DC50947E5A}">
      <dgm:prSet phldrT="[Texte]"/>
      <dgm:spPr/>
      <dgm:t>
        <a:bodyPr/>
        <a:lstStyle/>
        <a:p>
          <a:r>
            <a:rPr lang="fr-FR"/>
            <a:t>Pôle Servir</a:t>
          </a:r>
        </a:p>
      </dgm:t>
    </dgm:pt>
    <dgm:pt modelId="{C94BFE90-B72C-42AF-9C7D-18891EB9E355}" type="parTrans" cxnId="{D3CB24AE-EF9B-4940-A468-CD8CA0B0C122}">
      <dgm:prSet/>
      <dgm:spPr/>
      <dgm:t>
        <a:bodyPr/>
        <a:lstStyle/>
        <a:p>
          <a:endParaRPr lang="fr-FR"/>
        </a:p>
      </dgm:t>
    </dgm:pt>
    <dgm:pt modelId="{84D6332C-8C43-49D5-A9A2-0D044DC9907B}" type="sibTrans" cxnId="{D3CB24AE-EF9B-4940-A468-CD8CA0B0C122}">
      <dgm:prSet/>
      <dgm:spPr/>
      <dgm:t>
        <a:bodyPr/>
        <a:lstStyle/>
        <a:p>
          <a:endParaRPr lang="fr-FR"/>
        </a:p>
      </dgm:t>
    </dgm:pt>
    <dgm:pt modelId="{C7D46A24-C00E-43F5-8795-6898B2B1DCCB}">
      <dgm:prSet phldrT="[Texte]"/>
      <dgm:spPr/>
      <dgm:t>
        <a:bodyPr/>
        <a:lstStyle/>
        <a:p>
          <a:r>
            <a:rPr lang="fr-FR"/>
            <a:t>Maître d'Hôtel</a:t>
          </a:r>
        </a:p>
      </dgm:t>
    </dgm:pt>
    <dgm:pt modelId="{7C77D8FD-B4EB-451F-BEF7-5302E80C27B3}" type="parTrans" cxnId="{42CBDF14-0E57-4088-9CEA-49BB4416B9C0}">
      <dgm:prSet/>
      <dgm:spPr/>
      <dgm:t>
        <a:bodyPr/>
        <a:lstStyle/>
        <a:p>
          <a:endParaRPr lang="fr-FR"/>
        </a:p>
      </dgm:t>
    </dgm:pt>
    <dgm:pt modelId="{F1CD98CB-A44B-4B50-BA2F-72C84011D468}" type="sibTrans" cxnId="{42CBDF14-0E57-4088-9CEA-49BB4416B9C0}">
      <dgm:prSet/>
      <dgm:spPr/>
      <dgm:t>
        <a:bodyPr/>
        <a:lstStyle/>
        <a:p>
          <a:endParaRPr lang="fr-FR"/>
        </a:p>
      </dgm:t>
    </dgm:pt>
    <dgm:pt modelId="{A4912EE3-3CEA-476E-B522-9ADFF7E1F3E3}">
      <dgm:prSet phldrT="[Texte]"/>
      <dgm:spPr/>
      <dgm:t>
        <a:bodyPr/>
        <a:lstStyle/>
        <a:p>
          <a:r>
            <a:rPr lang="fr-FR"/>
            <a:t>Seveur en restauration </a:t>
          </a:r>
        </a:p>
      </dgm:t>
    </dgm:pt>
    <dgm:pt modelId="{36C14FF1-ADA9-411E-933E-A13A680BD469}" type="parTrans" cxnId="{F3273A73-B4B7-43F5-9FFD-09117A506002}">
      <dgm:prSet/>
      <dgm:spPr/>
      <dgm:t>
        <a:bodyPr/>
        <a:lstStyle/>
        <a:p>
          <a:endParaRPr lang="fr-FR"/>
        </a:p>
      </dgm:t>
    </dgm:pt>
    <dgm:pt modelId="{71D0D691-ABC1-405B-804C-2A88593770D4}" type="sibTrans" cxnId="{F3273A73-B4B7-43F5-9FFD-09117A506002}">
      <dgm:prSet/>
      <dgm:spPr/>
      <dgm:t>
        <a:bodyPr/>
        <a:lstStyle/>
        <a:p>
          <a:endParaRPr lang="fr-FR"/>
        </a:p>
      </dgm:t>
    </dgm:pt>
    <dgm:pt modelId="{F07F09F3-9DB0-4133-B880-E375B09CF55C}">
      <dgm:prSet phldrT="[Texte]"/>
      <dgm:spPr/>
      <dgm:t>
        <a:bodyPr/>
        <a:lstStyle/>
        <a:p>
          <a:r>
            <a:rPr lang="fr-FR"/>
            <a:t>Cuisinier</a:t>
          </a:r>
        </a:p>
      </dgm:t>
    </dgm:pt>
    <dgm:pt modelId="{BAC596EC-CE68-4D97-B673-509B5BA04237}" type="parTrans" cxnId="{6DDBC3BF-A8B7-4BD6-87BE-24958250937D}">
      <dgm:prSet/>
      <dgm:spPr/>
      <dgm:t>
        <a:bodyPr/>
        <a:lstStyle/>
        <a:p>
          <a:endParaRPr lang="fr-FR"/>
        </a:p>
      </dgm:t>
    </dgm:pt>
    <dgm:pt modelId="{F9727AB8-1645-4DCA-B71B-9AC81F482866}" type="sibTrans" cxnId="{6DDBC3BF-A8B7-4BD6-87BE-24958250937D}">
      <dgm:prSet/>
      <dgm:spPr/>
      <dgm:t>
        <a:bodyPr/>
        <a:lstStyle/>
        <a:p>
          <a:endParaRPr lang="fr-FR"/>
        </a:p>
      </dgm:t>
    </dgm:pt>
    <dgm:pt modelId="{00F5BA8D-C402-4C0C-A7B3-D6106730BAE2}">
      <dgm:prSet phldrT="[Texte]"/>
      <dgm:spPr/>
      <dgm:t>
        <a:bodyPr/>
        <a:lstStyle/>
        <a:p>
          <a:r>
            <a:rPr lang="fr-FR"/>
            <a:t>Ecailler</a:t>
          </a:r>
        </a:p>
      </dgm:t>
    </dgm:pt>
    <dgm:pt modelId="{60FDD98A-ACA6-4F9E-8D17-1B66C220EEF9}" type="parTrans" cxnId="{716AAC2E-2AC4-48EC-97D1-38260C07DDE7}">
      <dgm:prSet/>
      <dgm:spPr/>
      <dgm:t>
        <a:bodyPr/>
        <a:lstStyle/>
        <a:p>
          <a:endParaRPr lang="fr-FR"/>
        </a:p>
      </dgm:t>
    </dgm:pt>
    <dgm:pt modelId="{0FB6CF3F-AA2B-4677-9585-076E8476369D}" type="sibTrans" cxnId="{716AAC2E-2AC4-48EC-97D1-38260C07DDE7}">
      <dgm:prSet/>
      <dgm:spPr/>
      <dgm:t>
        <a:bodyPr/>
        <a:lstStyle/>
        <a:p>
          <a:endParaRPr lang="fr-FR"/>
        </a:p>
      </dgm:t>
    </dgm:pt>
    <dgm:pt modelId="{8362C7AE-C701-4EE3-9AF2-308A53D2D7E1}">
      <dgm:prSet phldrT="[Texte]"/>
      <dgm:spPr/>
      <dgm:t>
        <a:bodyPr/>
        <a:lstStyle/>
        <a:p>
          <a:r>
            <a:rPr lang="fr-FR"/>
            <a:t>Sommelier</a:t>
          </a:r>
        </a:p>
      </dgm:t>
    </dgm:pt>
    <dgm:pt modelId="{D664953B-EDEA-41A7-8DC8-3FBCA298B0EB}" type="parTrans" cxnId="{030054B2-2C79-4E67-B8D9-5CE4E6A88B98}">
      <dgm:prSet/>
      <dgm:spPr/>
      <dgm:t>
        <a:bodyPr/>
        <a:lstStyle/>
        <a:p>
          <a:endParaRPr lang="fr-FR"/>
        </a:p>
      </dgm:t>
    </dgm:pt>
    <dgm:pt modelId="{9B38EF74-BA37-41FB-82DC-03B10E76D0B7}" type="sibTrans" cxnId="{030054B2-2C79-4E67-B8D9-5CE4E6A88B98}">
      <dgm:prSet/>
      <dgm:spPr/>
      <dgm:t>
        <a:bodyPr/>
        <a:lstStyle/>
        <a:p>
          <a:endParaRPr lang="fr-FR"/>
        </a:p>
      </dgm:t>
    </dgm:pt>
    <dgm:pt modelId="{E2636637-14D3-4055-916E-F5FF15296CC7}">
      <dgm:prSet phldrT="[Texte]"/>
      <dgm:spPr/>
      <dgm:t>
        <a:bodyPr/>
        <a:lstStyle/>
        <a:p>
          <a:r>
            <a:rPr lang="fr-FR"/>
            <a:t>Agent d'hôtellerie</a:t>
          </a:r>
        </a:p>
      </dgm:t>
    </dgm:pt>
    <dgm:pt modelId="{36640F04-9E8E-4CF3-AA8C-9480D46348AC}" type="parTrans" cxnId="{5B9847E9-83AF-4721-B7B7-58AD945DD8B1}">
      <dgm:prSet/>
      <dgm:spPr/>
      <dgm:t>
        <a:bodyPr/>
        <a:lstStyle/>
        <a:p>
          <a:endParaRPr lang="fr-FR"/>
        </a:p>
      </dgm:t>
    </dgm:pt>
    <dgm:pt modelId="{D5045EAD-0D03-40A7-927E-CE400AA9F68D}" type="sibTrans" cxnId="{5B9847E9-83AF-4721-B7B7-58AD945DD8B1}">
      <dgm:prSet/>
      <dgm:spPr/>
      <dgm:t>
        <a:bodyPr/>
        <a:lstStyle/>
        <a:p>
          <a:endParaRPr lang="fr-FR"/>
        </a:p>
      </dgm:t>
    </dgm:pt>
    <dgm:pt modelId="{D87166A6-AFD4-4FDC-9A77-2D25946EEEC6}">
      <dgm:prSet phldrT="[Texte]"/>
      <dgm:spPr/>
      <dgm:t>
        <a:bodyPr/>
        <a:lstStyle/>
        <a:p>
          <a:r>
            <a:rPr lang="fr-FR"/>
            <a:t>limonadier</a:t>
          </a:r>
        </a:p>
      </dgm:t>
    </dgm:pt>
    <dgm:pt modelId="{3E77E7C6-50DA-4EFD-9431-42C388DF11A1}" type="parTrans" cxnId="{55DF9375-FEDC-42E4-B8B3-ACE997576B5C}">
      <dgm:prSet/>
      <dgm:spPr/>
      <dgm:t>
        <a:bodyPr/>
        <a:lstStyle/>
        <a:p>
          <a:endParaRPr lang="fr-FR"/>
        </a:p>
      </dgm:t>
    </dgm:pt>
    <dgm:pt modelId="{4F0D498F-83AA-4832-939B-C6E08A5F43AD}" type="sibTrans" cxnId="{55DF9375-FEDC-42E4-B8B3-ACE997576B5C}">
      <dgm:prSet/>
      <dgm:spPr/>
      <dgm:t>
        <a:bodyPr/>
        <a:lstStyle/>
        <a:p>
          <a:endParaRPr lang="fr-FR"/>
        </a:p>
      </dgm:t>
    </dgm:pt>
    <dgm:pt modelId="{AEEE73C1-E3D8-4363-A1F0-10001752668E}">
      <dgm:prSet phldrT="[Texte]"/>
      <dgm:spPr/>
      <dgm:t>
        <a:bodyPr/>
        <a:lstStyle/>
        <a:p>
          <a:r>
            <a:rPr lang="fr-FR"/>
            <a:t>Pôle Accueillir et Héberger</a:t>
          </a:r>
        </a:p>
      </dgm:t>
    </dgm:pt>
    <dgm:pt modelId="{5C2B67D8-6F1C-4516-87ED-3C57AD4D5C4B}" type="parTrans" cxnId="{3177BECA-BEBF-4208-BCF4-A789D6441899}">
      <dgm:prSet/>
      <dgm:spPr/>
      <dgm:t>
        <a:bodyPr/>
        <a:lstStyle/>
        <a:p>
          <a:endParaRPr lang="fr-FR"/>
        </a:p>
      </dgm:t>
    </dgm:pt>
    <dgm:pt modelId="{51CE6165-8182-4675-ACD2-0C9B394C9500}" type="sibTrans" cxnId="{3177BECA-BEBF-4208-BCF4-A789D6441899}">
      <dgm:prSet/>
      <dgm:spPr/>
      <dgm:t>
        <a:bodyPr/>
        <a:lstStyle/>
        <a:p>
          <a:endParaRPr lang="fr-FR"/>
        </a:p>
      </dgm:t>
    </dgm:pt>
    <dgm:pt modelId="{2BEC9B8A-8E99-4F99-A317-FE910CDC01AA}">
      <dgm:prSet phldrT="[Texte]"/>
      <dgm:spPr/>
      <dgm:t>
        <a:bodyPr/>
        <a:lstStyle/>
        <a:p>
          <a:r>
            <a:rPr lang="fr-FR"/>
            <a:t>Réceptionniste</a:t>
          </a:r>
        </a:p>
      </dgm:t>
    </dgm:pt>
    <dgm:pt modelId="{5A65A8C0-99C9-41AF-B700-735FD5988680}" type="parTrans" cxnId="{B386D3CA-8384-40DC-B03D-FDAFD227FEBA}">
      <dgm:prSet/>
      <dgm:spPr/>
      <dgm:t>
        <a:bodyPr/>
        <a:lstStyle/>
        <a:p>
          <a:endParaRPr lang="fr-FR"/>
        </a:p>
      </dgm:t>
    </dgm:pt>
    <dgm:pt modelId="{BF375013-1FF1-42E8-A004-E6E2E5AE8643}" type="sibTrans" cxnId="{B386D3CA-8384-40DC-B03D-FDAFD227FEBA}">
      <dgm:prSet/>
      <dgm:spPr/>
      <dgm:t>
        <a:bodyPr/>
        <a:lstStyle/>
        <a:p>
          <a:endParaRPr lang="fr-FR"/>
        </a:p>
      </dgm:t>
    </dgm:pt>
    <dgm:pt modelId="{EF525C7E-B625-47BC-8BE1-5FC3B7ABD388}">
      <dgm:prSet phldrT="[Texte]"/>
      <dgm:spPr/>
      <dgm:t>
        <a:bodyPr/>
        <a:lstStyle/>
        <a:p>
          <a:r>
            <a:rPr lang="fr-FR"/>
            <a:t>Employé d'étage/agent d'hôtellerie</a:t>
          </a:r>
        </a:p>
      </dgm:t>
    </dgm:pt>
    <dgm:pt modelId="{AB0FE7E3-C494-42E1-88C8-3C6EE5382F7D}" type="parTrans" cxnId="{17E563AE-8452-4679-8C10-B7C5D2B2D316}">
      <dgm:prSet/>
      <dgm:spPr/>
      <dgm:t>
        <a:bodyPr/>
        <a:lstStyle/>
        <a:p>
          <a:endParaRPr lang="fr-FR"/>
        </a:p>
      </dgm:t>
    </dgm:pt>
    <dgm:pt modelId="{B36A2830-8534-40C8-A80F-2C25D5F3A846}" type="sibTrans" cxnId="{17E563AE-8452-4679-8C10-B7C5D2B2D316}">
      <dgm:prSet/>
      <dgm:spPr/>
      <dgm:t>
        <a:bodyPr/>
        <a:lstStyle/>
        <a:p>
          <a:endParaRPr lang="fr-FR"/>
        </a:p>
      </dgm:t>
    </dgm:pt>
    <dgm:pt modelId="{90031CC0-6C8A-49EB-B18B-E810E1AA6257}">
      <dgm:prSet phldrT="[Texte]"/>
      <dgm:spPr/>
      <dgm:t>
        <a:bodyPr/>
        <a:lstStyle/>
        <a:p>
          <a:r>
            <a:rPr lang="fr-FR"/>
            <a:t>Gouvernat(te)</a:t>
          </a:r>
        </a:p>
      </dgm:t>
    </dgm:pt>
    <dgm:pt modelId="{E89BCC0A-5E16-48AF-B955-658506268F45}" type="parTrans" cxnId="{D3B1E6F7-0206-48A4-A780-E4B7A2370F0B}">
      <dgm:prSet/>
      <dgm:spPr/>
      <dgm:t>
        <a:bodyPr/>
        <a:lstStyle/>
        <a:p>
          <a:endParaRPr lang="fr-FR"/>
        </a:p>
      </dgm:t>
    </dgm:pt>
    <dgm:pt modelId="{4B8937C0-820A-4E36-8CAE-DE7E0CC452F3}" type="sibTrans" cxnId="{D3B1E6F7-0206-48A4-A780-E4B7A2370F0B}">
      <dgm:prSet/>
      <dgm:spPr/>
      <dgm:t>
        <a:bodyPr/>
        <a:lstStyle/>
        <a:p>
          <a:endParaRPr lang="fr-FR"/>
        </a:p>
      </dgm:t>
    </dgm:pt>
    <dgm:pt modelId="{1F72DE88-A627-458A-93E0-11C066BA1620}">
      <dgm:prSet phldrT="[Texte]"/>
      <dgm:spPr/>
      <dgm:t>
        <a:bodyPr/>
        <a:lstStyle/>
        <a:p>
          <a:r>
            <a:rPr lang="fr-FR"/>
            <a:t>Pôle Animer</a:t>
          </a:r>
        </a:p>
      </dgm:t>
    </dgm:pt>
    <dgm:pt modelId="{48A05826-6BFB-4B6D-8475-4984EC8CDE5E}" type="parTrans" cxnId="{62759F13-C20B-456C-8D08-2BEE43BC12D2}">
      <dgm:prSet/>
      <dgm:spPr/>
      <dgm:t>
        <a:bodyPr/>
        <a:lstStyle/>
        <a:p>
          <a:endParaRPr lang="fr-FR"/>
        </a:p>
      </dgm:t>
    </dgm:pt>
    <dgm:pt modelId="{9414707F-1DF4-421D-A080-E1D84722E9A3}" type="sibTrans" cxnId="{62759F13-C20B-456C-8D08-2BEE43BC12D2}">
      <dgm:prSet/>
      <dgm:spPr/>
      <dgm:t>
        <a:bodyPr/>
        <a:lstStyle/>
        <a:p>
          <a:endParaRPr lang="fr-FR"/>
        </a:p>
      </dgm:t>
    </dgm:pt>
    <dgm:pt modelId="{90E557DB-5E6C-49AB-9B7C-0E4251D901AD}">
      <dgm:prSet phldrT="[Texte]"/>
      <dgm:spPr/>
      <dgm:t>
        <a:bodyPr/>
        <a:lstStyle/>
        <a:p>
          <a:r>
            <a:rPr lang="fr-FR"/>
            <a:t>Agent de loisirs</a:t>
          </a:r>
        </a:p>
        <a:p>
          <a:endParaRPr lang="fr-FR"/>
        </a:p>
      </dgm:t>
    </dgm:pt>
    <dgm:pt modelId="{D81A023F-D252-49BB-8663-9139D17214EE}" type="parTrans" cxnId="{19222F34-2CAD-413D-9511-E913E64706EF}">
      <dgm:prSet/>
      <dgm:spPr/>
      <dgm:t>
        <a:bodyPr/>
        <a:lstStyle/>
        <a:p>
          <a:endParaRPr lang="fr-FR"/>
        </a:p>
      </dgm:t>
    </dgm:pt>
    <dgm:pt modelId="{CC138798-11DB-445E-974F-A31090CCA24C}" type="sibTrans" cxnId="{19222F34-2CAD-413D-9511-E913E64706EF}">
      <dgm:prSet/>
      <dgm:spPr/>
      <dgm:t>
        <a:bodyPr/>
        <a:lstStyle/>
        <a:p>
          <a:endParaRPr lang="fr-FR"/>
        </a:p>
      </dgm:t>
    </dgm:pt>
    <dgm:pt modelId="{A691D307-89E0-4AFE-9169-7116E102C378}">
      <dgm:prSet phldrT="[Texte]"/>
      <dgm:spPr/>
      <dgm:t>
        <a:bodyPr/>
        <a:lstStyle/>
        <a:p>
          <a:r>
            <a:rPr lang="fr-FR"/>
            <a:t>Animateur d'activités touristiques et de loisirs</a:t>
          </a:r>
        </a:p>
      </dgm:t>
    </dgm:pt>
    <dgm:pt modelId="{1ACEFCB6-9864-49E9-9370-8A09C4502A3C}" type="parTrans" cxnId="{F922759C-26D8-488A-AB7A-FE31DFA9F002}">
      <dgm:prSet/>
      <dgm:spPr/>
      <dgm:t>
        <a:bodyPr/>
        <a:lstStyle/>
        <a:p>
          <a:endParaRPr lang="fr-FR"/>
        </a:p>
      </dgm:t>
    </dgm:pt>
    <dgm:pt modelId="{C9A73BF3-0013-48B3-9A20-E9C8F4991C52}" type="sibTrans" cxnId="{F922759C-26D8-488A-AB7A-FE31DFA9F002}">
      <dgm:prSet/>
      <dgm:spPr/>
      <dgm:t>
        <a:bodyPr/>
        <a:lstStyle/>
        <a:p>
          <a:endParaRPr lang="fr-FR"/>
        </a:p>
      </dgm:t>
    </dgm:pt>
    <dgm:pt modelId="{AF8E50DC-8205-4246-9653-8E348BF443D9}">
      <dgm:prSet phldrT="[Texte]"/>
      <dgm:spPr/>
      <dgm:t>
        <a:bodyPr/>
        <a:lstStyle/>
        <a:p>
          <a:r>
            <a:rPr lang="fr-FR"/>
            <a:t>Conseiller en séjour</a:t>
          </a:r>
        </a:p>
      </dgm:t>
    </dgm:pt>
    <dgm:pt modelId="{333BB44E-DEBE-4788-B6BB-6D15D62F474B}" type="parTrans" cxnId="{8C08A8CC-F43D-42E4-A45E-C8A8ABD58E07}">
      <dgm:prSet/>
      <dgm:spPr/>
      <dgm:t>
        <a:bodyPr/>
        <a:lstStyle/>
        <a:p>
          <a:endParaRPr lang="fr-FR"/>
        </a:p>
      </dgm:t>
    </dgm:pt>
    <dgm:pt modelId="{2C8080DB-64A0-4604-8CF8-5799484A5699}" type="sibTrans" cxnId="{8C08A8CC-F43D-42E4-A45E-C8A8ABD58E07}">
      <dgm:prSet/>
      <dgm:spPr/>
      <dgm:t>
        <a:bodyPr/>
        <a:lstStyle/>
        <a:p>
          <a:endParaRPr lang="fr-FR"/>
        </a:p>
      </dgm:t>
    </dgm:pt>
    <dgm:pt modelId="{9CC8887E-7C23-4180-9627-D6DFFC4BA290}" type="pres">
      <dgm:prSet presAssocID="{AC256C58-12F3-421D-9592-F2451E88BB36}" presName="list" presStyleCnt="0">
        <dgm:presLayoutVars>
          <dgm:dir/>
          <dgm:animLvl val="lvl"/>
        </dgm:presLayoutVars>
      </dgm:prSet>
      <dgm:spPr/>
      <dgm:t>
        <a:bodyPr/>
        <a:lstStyle/>
        <a:p>
          <a:endParaRPr lang="fr-FR"/>
        </a:p>
      </dgm:t>
    </dgm:pt>
    <dgm:pt modelId="{7539F81E-6AFF-4941-8D93-18F118D469C9}" type="pres">
      <dgm:prSet presAssocID="{881E5C55-8C75-4601-90DB-F47AFE91DD57}" presName="posSpace" presStyleCnt="0"/>
      <dgm:spPr/>
    </dgm:pt>
    <dgm:pt modelId="{4C4A37AD-8C05-4BCC-8DE1-38CCB86D99CB}" type="pres">
      <dgm:prSet presAssocID="{881E5C55-8C75-4601-90DB-F47AFE91DD57}" presName="vertFlow" presStyleCnt="0"/>
      <dgm:spPr/>
    </dgm:pt>
    <dgm:pt modelId="{A6C1C663-F35B-4AA7-9243-C5277B74446D}" type="pres">
      <dgm:prSet presAssocID="{881E5C55-8C75-4601-90DB-F47AFE91DD57}" presName="topSpace" presStyleCnt="0"/>
      <dgm:spPr/>
    </dgm:pt>
    <dgm:pt modelId="{AD8AC336-C77F-44D9-833C-E9F7C6C1A721}" type="pres">
      <dgm:prSet presAssocID="{881E5C55-8C75-4601-90DB-F47AFE91DD57}" presName="firstComp" presStyleCnt="0"/>
      <dgm:spPr/>
    </dgm:pt>
    <dgm:pt modelId="{FC5C75ED-D6BB-4B94-84D1-0F7E6DE2A15B}" type="pres">
      <dgm:prSet presAssocID="{881E5C55-8C75-4601-90DB-F47AFE91DD57}" presName="firstChild" presStyleLbl="bgAccFollowNode1" presStyleIdx="0" presStyleCnt="15"/>
      <dgm:spPr/>
      <dgm:t>
        <a:bodyPr/>
        <a:lstStyle/>
        <a:p>
          <a:endParaRPr lang="fr-FR"/>
        </a:p>
      </dgm:t>
    </dgm:pt>
    <dgm:pt modelId="{54133860-4370-43E3-825A-068D9AA3397E}" type="pres">
      <dgm:prSet presAssocID="{881E5C55-8C75-4601-90DB-F47AFE91DD57}" presName="firstChildTx" presStyleLbl="bgAccFollowNode1" presStyleIdx="0" presStyleCnt="15">
        <dgm:presLayoutVars>
          <dgm:bulletEnabled val="1"/>
        </dgm:presLayoutVars>
      </dgm:prSet>
      <dgm:spPr/>
      <dgm:t>
        <a:bodyPr/>
        <a:lstStyle/>
        <a:p>
          <a:endParaRPr lang="fr-FR"/>
        </a:p>
      </dgm:t>
    </dgm:pt>
    <dgm:pt modelId="{5A97FC6B-6BEA-4F72-9722-EFBBE5E4CBFB}" type="pres">
      <dgm:prSet presAssocID="{F07F09F3-9DB0-4133-B880-E375B09CF55C}" presName="comp" presStyleCnt="0"/>
      <dgm:spPr/>
    </dgm:pt>
    <dgm:pt modelId="{D889F4BE-6C9B-4E58-8E30-7B2E18D177FE}" type="pres">
      <dgm:prSet presAssocID="{F07F09F3-9DB0-4133-B880-E375B09CF55C}" presName="child" presStyleLbl="bgAccFollowNode1" presStyleIdx="1" presStyleCnt="15"/>
      <dgm:spPr/>
      <dgm:t>
        <a:bodyPr/>
        <a:lstStyle/>
        <a:p>
          <a:endParaRPr lang="fr-FR"/>
        </a:p>
      </dgm:t>
    </dgm:pt>
    <dgm:pt modelId="{E83898F2-2210-42B3-892C-C863A4F13DAA}" type="pres">
      <dgm:prSet presAssocID="{F07F09F3-9DB0-4133-B880-E375B09CF55C}" presName="childTx" presStyleLbl="bgAccFollowNode1" presStyleIdx="1" presStyleCnt="15">
        <dgm:presLayoutVars>
          <dgm:bulletEnabled val="1"/>
        </dgm:presLayoutVars>
      </dgm:prSet>
      <dgm:spPr/>
      <dgm:t>
        <a:bodyPr/>
        <a:lstStyle/>
        <a:p>
          <a:endParaRPr lang="fr-FR"/>
        </a:p>
      </dgm:t>
    </dgm:pt>
    <dgm:pt modelId="{12F9CCFC-8AC5-4C26-80C9-BBF4FF16A7D5}" type="pres">
      <dgm:prSet presAssocID="{03A74907-73FA-4A32-9C24-B082D3A26051}" presName="comp" presStyleCnt="0"/>
      <dgm:spPr/>
    </dgm:pt>
    <dgm:pt modelId="{26EB114A-29BC-4BA9-BCB6-1862C6428A99}" type="pres">
      <dgm:prSet presAssocID="{03A74907-73FA-4A32-9C24-B082D3A26051}" presName="child" presStyleLbl="bgAccFollowNode1" presStyleIdx="2" presStyleCnt="15"/>
      <dgm:spPr/>
      <dgm:t>
        <a:bodyPr/>
        <a:lstStyle/>
        <a:p>
          <a:endParaRPr lang="fr-FR"/>
        </a:p>
      </dgm:t>
    </dgm:pt>
    <dgm:pt modelId="{144FB8FF-A276-4DBB-A86D-A6C064C60801}" type="pres">
      <dgm:prSet presAssocID="{03A74907-73FA-4A32-9C24-B082D3A26051}" presName="childTx" presStyleLbl="bgAccFollowNode1" presStyleIdx="2" presStyleCnt="15">
        <dgm:presLayoutVars>
          <dgm:bulletEnabled val="1"/>
        </dgm:presLayoutVars>
      </dgm:prSet>
      <dgm:spPr/>
      <dgm:t>
        <a:bodyPr/>
        <a:lstStyle/>
        <a:p>
          <a:endParaRPr lang="fr-FR"/>
        </a:p>
      </dgm:t>
    </dgm:pt>
    <dgm:pt modelId="{264568F2-DCBB-4D4A-A7E1-6E668FAA46A5}" type="pres">
      <dgm:prSet presAssocID="{00F5BA8D-C402-4C0C-A7B3-D6106730BAE2}" presName="comp" presStyleCnt="0"/>
      <dgm:spPr/>
    </dgm:pt>
    <dgm:pt modelId="{2CB9E5FD-F147-42B1-992F-3BFB63BA83F8}" type="pres">
      <dgm:prSet presAssocID="{00F5BA8D-C402-4C0C-A7B3-D6106730BAE2}" presName="child" presStyleLbl="bgAccFollowNode1" presStyleIdx="3" presStyleCnt="15"/>
      <dgm:spPr/>
      <dgm:t>
        <a:bodyPr/>
        <a:lstStyle/>
        <a:p>
          <a:endParaRPr lang="fr-FR"/>
        </a:p>
      </dgm:t>
    </dgm:pt>
    <dgm:pt modelId="{A6794018-115E-4484-8EC3-9740FB3100BB}" type="pres">
      <dgm:prSet presAssocID="{00F5BA8D-C402-4C0C-A7B3-D6106730BAE2}" presName="childTx" presStyleLbl="bgAccFollowNode1" presStyleIdx="3" presStyleCnt="15">
        <dgm:presLayoutVars>
          <dgm:bulletEnabled val="1"/>
        </dgm:presLayoutVars>
      </dgm:prSet>
      <dgm:spPr/>
      <dgm:t>
        <a:bodyPr/>
        <a:lstStyle/>
        <a:p>
          <a:endParaRPr lang="fr-FR"/>
        </a:p>
      </dgm:t>
    </dgm:pt>
    <dgm:pt modelId="{1E4A47AF-A998-4E63-A46E-AD38CA7EEC9C}" type="pres">
      <dgm:prSet presAssocID="{881E5C55-8C75-4601-90DB-F47AFE91DD57}" presName="negSpace" presStyleCnt="0"/>
      <dgm:spPr/>
    </dgm:pt>
    <dgm:pt modelId="{86575CA7-6B8E-42B2-B197-B3CDDD91C3F2}" type="pres">
      <dgm:prSet presAssocID="{881E5C55-8C75-4601-90DB-F47AFE91DD57}" presName="circle" presStyleLbl="node1" presStyleIdx="0" presStyleCnt="4"/>
      <dgm:spPr/>
      <dgm:t>
        <a:bodyPr/>
        <a:lstStyle/>
        <a:p>
          <a:endParaRPr lang="fr-FR"/>
        </a:p>
      </dgm:t>
    </dgm:pt>
    <dgm:pt modelId="{FA75E53A-F710-424D-B437-E3F2224231E9}" type="pres">
      <dgm:prSet presAssocID="{49F45E74-BF49-4CE8-A3A6-377970149CFA}" presName="transSpace" presStyleCnt="0"/>
      <dgm:spPr/>
    </dgm:pt>
    <dgm:pt modelId="{5653F251-0EA2-4FFF-AF9E-86A382387180}" type="pres">
      <dgm:prSet presAssocID="{295ED475-4DCA-474F-8138-69DC50947E5A}" presName="posSpace" presStyleCnt="0"/>
      <dgm:spPr/>
    </dgm:pt>
    <dgm:pt modelId="{35AC188E-735D-4A0E-ADFE-36EB88288CE6}" type="pres">
      <dgm:prSet presAssocID="{295ED475-4DCA-474F-8138-69DC50947E5A}" presName="vertFlow" presStyleCnt="0"/>
      <dgm:spPr/>
    </dgm:pt>
    <dgm:pt modelId="{B5EF64F3-9ABF-4BF8-AF2C-7AD2971E631C}" type="pres">
      <dgm:prSet presAssocID="{295ED475-4DCA-474F-8138-69DC50947E5A}" presName="topSpace" presStyleCnt="0"/>
      <dgm:spPr/>
    </dgm:pt>
    <dgm:pt modelId="{D90CD312-0084-4DFC-8F93-390905C5BFD4}" type="pres">
      <dgm:prSet presAssocID="{295ED475-4DCA-474F-8138-69DC50947E5A}" presName="firstComp" presStyleCnt="0"/>
      <dgm:spPr/>
    </dgm:pt>
    <dgm:pt modelId="{D874D973-7B65-438D-A0D0-63586355C655}" type="pres">
      <dgm:prSet presAssocID="{295ED475-4DCA-474F-8138-69DC50947E5A}" presName="firstChild" presStyleLbl="bgAccFollowNode1" presStyleIdx="4" presStyleCnt="15"/>
      <dgm:spPr/>
      <dgm:t>
        <a:bodyPr/>
        <a:lstStyle/>
        <a:p>
          <a:endParaRPr lang="fr-FR"/>
        </a:p>
      </dgm:t>
    </dgm:pt>
    <dgm:pt modelId="{A23D2CFC-052C-4EA4-92D5-E1762FB3F64B}" type="pres">
      <dgm:prSet presAssocID="{295ED475-4DCA-474F-8138-69DC50947E5A}" presName="firstChildTx" presStyleLbl="bgAccFollowNode1" presStyleIdx="4" presStyleCnt="15">
        <dgm:presLayoutVars>
          <dgm:bulletEnabled val="1"/>
        </dgm:presLayoutVars>
      </dgm:prSet>
      <dgm:spPr/>
      <dgm:t>
        <a:bodyPr/>
        <a:lstStyle/>
        <a:p>
          <a:endParaRPr lang="fr-FR"/>
        </a:p>
      </dgm:t>
    </dgm:pt>
    <dgm:pt modelId="{18B2BEEC-D75B-45C9-9E19-B2130732D98C}" type="pres">
      <dgm:prSet presAssocID="{A4912EE3-3CEA-476E-B522-9ADFF7E1F3E3}" presName="comp" presStyleCnt="0"/>
      <dgm:spPr/>
    </dgm:pt>
    <dgm:pt modelId="{E259D418-1FD5-47E4-839C-EAF78040C5F7}" type="pres">
      <dgm:prSet presAssocID="{A4912EE3-3CEA-476E-B522-9ADFF7E1F3E3}" presName="child" presStyleLbl="bgAccFollowNode1" presStyleIdx="5" presStyleCnt="15"/>
      <dgm:spPr/>
      <dgm:t>
        <a:bodyPr/>
        <a:lstStyle/>
        <a:p>
          <a:endParaRPr lang="fr-FR"/>
        </a:p>
      </dgm:t>
    </dgm:pt>
    <dgm:pt modelId="{C9F3AD67-DE76-4EC1-A5F2-0C46581C35DF}" type="pres">
      <dgm:prSet presAssocID="{A4912EE3-3CEA-476E-B522-9ADFF7E1F3E3}" presName="childTx" presStyleLbl="bgAccFollowNode1" presStyleIdx="5" presStyleCnt="15">
        <dgm:presLayoutVars>
          <dgm:bulletEnabled val="1"/>
        </dgm:presLayoutVars>
      </dgm:prSet>
      <dgm:spPr/>
      <dgm:t>
        <a:bodyPr/>
        <a:lstStyle/>
        <a:p>
          <a:endParaRPr lang="fr-FR"/>
        </a:p>
      </dgm:t>
    </dgm:pt>
    <dgm:pt modelId="{00CA2EC7-00D0-47A0-B89F-D85E4F596F26}" type="pres">
      <dgm:prSet presAssocID="{8362C7AE-C701-4EE3-9AF2-308A53D2D7E1}" presName="comp" presStyleCnt="0"/>
      <dgm:spPr/>
    </dgm:pt>
    <dgm:pt modelId="{B187CA29-6B0B-4AD7-ACB4-4370C167CE07}" type="pres">
      <dgm:prSet presAssocID="{8362C7AE-C701-4EE3-9AF2-308A53D2D7E1}" presName="child" presStyleLbl="bgAccFollowNode1" presStyleIdx="6" presStyleCnt="15"/>
      <dgm:spPr/>
      <dgm:t>
        <a:bodyPr/>
        <a:lstStyle/>
        <a:p>
          <a:endParaRPr lang="fr-FR"/>
        </a:p>
      </dgm:t>
    </dgm:pt>
    <dgm:pt modelId="{7619BF8E-9459-4F49-9D98-894CFE83FFAB}" type="pres">
      <dgm:prSet presAssocID="{8362C7AE-C701-4EE3-9AF2-308A53D2D7E1}" presName="childTx" presStyleLbl="bgAccFollowNode1" presStyleIdx="6" presStyleCnt="15">
        <dgm:presLayoutVars>
          <dgm:bulletEnabled val="1"/>
        </dgm:presLayoutVars>
      </dgm:prSet>
      <dgm:spPr/>
      <dgm:t>
        <a:bodyPr/>
        <a:lstStyle/>
        <a:p>
          <a:endParaRPr lang="fr-FR"/>
        </a:p>
      </dgm:t>
    </dgm:pt>
    <dgm:pt modelId="{39153D87-2A76-4D65-8C3F-2A90136BEB9A}" type="pres">
      <dgm:prSet presAssocID="{E2636637-14D3-4055-916E-F5FF15296CC7}" presName="comp" presStyleCnt="0"/>
      <dgm:spPr/>
    </dgm:pt>
    <dgm:pt modelId="{CFB44A07-C875-4C6C-AAAC-5357F6B02C29}" type="pres">
      <dgm:prSet presAssocID="{E2636637-14D3-4055-916E-F5FF15296CC7}" presName="child" presStyleLbl="bgAccFollowNode1" presStyleIdx="7" presStyleCnt="15"/>
      <dgm:spPr/>
      <dgm:t>
        <a:bodyPr/>
        <a:lstStyle/>
        <a:p>
          <a:endParaRPr lang="fr-FR"/>
        </a:p>
      </dgm:t>
    </dgm:pt>
    <dgm:pt modelId="{7B209D02-09B8-4647-82E2-824DDFE56AF0}" type="pres">
      <dgm:prSet presAssocID="{E2636637-14D3-4055-916E-F5FF15296CC7}" presName="childTx" presStyleLbl="bgAccFollowNode1" presStyleIdx="7" presStyleCnt="15">
        <dgm:presLayoutVars>
          <dgm:bulletEnabled val="1"/>
        </dgm:presLayoutVars>
      </dgm:prSet>
      <dgm:spPr/>
      <dgm:t>
        <a:bodyPr/>
        <a:lstStyle/>
        <a:p>
          <a:endParaRPr lang="fr-FR"/>
        </a:p>
      </dgm:t>
    </dgm:pt>
    <dgm:pt modelId="{4AC8DD74-288F-4A2B-9715-D6D5A3230BFA}" type="pres">
      <dgm:prSet presAssocID="{D87166A6-AFD4-4FDC-9A77-2D25946EEEC6}" presName="comp" presStyleCnt="0"/>
      <dgm:spPr/>
    </dgm:pt>
    <dgm:pt modelId="{8CB39305-FD55-410A-B942-E415FD6E4A1A}" type="pres">
      <dgm:prSet presAssocID="{D87166A6-AFD4-4FDC-9A77-2D25946EEEC6}" presName="child" presStyleLbl="bgAccFollowNode1" presStyleIdx="8" presStyleCnt="15"/>
      <dgm:spPr/>
      <dgm:t>
        <a:bodyPr/>
        <a:lstStyle/>
        <a:p>
          <a:endParaRPr lang="fr-FR"/>
        </a:p>
      </dgm:t>
    </dgm:pt>
    <dgm:pt modelId="{25E9E20E-B304-4BAF-9366-9ACFCD33EEAF}" type="pres">
      <dgm:prSet presAssocID="{D87166A6-AFD4-4FDC-9A77-2D25946EEEC6}" presName="childTx" presStyleLbl="bgAccFollowNode1" presStyleIdx="8" presStyleCnt="15">
        <dgm:presLayoutVars>
          <dgm:bulletEnabled val="1"/>
        </dgm:presLayoutVars>
      </dgm:prSet>
      <dgm:spPr/>
      <dgm:t>
        <a:bodyPr/>
        <a:lstStyle/>
        <a:p>
          <a:endParaRPr lang="fr-FR"/>
        </a:p>
      </dgm:t>
    </dgm:pt>
    <dgm:pt modelId="{87989065-C5D4-4BBD-A2B5-12221C8792BD}" type="pres">
      <dgm:prSet presAssocID="{295ED475-4DCA-474F-8138-69DC50947E5A}" presName="negSpace" presStyleCnt="0"/>
      <dgm:spPr/>
    </dgm:pt>
    <dgm:pt modelId="{85B3ACBA-F54A-441B-8144-9196262553C1}" type="pres">
      <dgm:prSet presAssocID="{295ED475-4DCA-474F-8138-69DC50947E5A}" presName="circle" presStyleLbl="node1" presStyleIdx="1" presStyleCnt="4"/>
      <dgm:spPr/>
      <dgm:t>
        <a:bodyPr/>
        <a:lstStyle/>
        <a:p>
          <a:endParaRPr lang="fr-FR"/>
        </a:p>
      </dgm:t>
    </dgm:pt>
    <dgm:pt modelId="{6F2221AB-1BA4-464F-BA77-7576A4FE29BD}" type="pres">
      <dgm:prSet presAssocID="{84D6332C-8C43-49D5-A9A2-0D044DC9907B}" presName="transSpace" presStyleCnt="0"/>
      <dgm:spPr/>
    </dgm:pt>
    <dgm:pt modelId="{7ABA2DE9-4B59-47F2-9479-6A074789596F}" type="pres">
      <dgm:prSet presAssocID="{AEEE73C1-E3D8-4363-A1F0-10001752668E}" presName="posSpace" presStyleCnt="0"/>
      <dgm:spPr/>
    </dgm:pt>
    <dgm:pt modelId="{BF84692A-DFB3-4B60-8653-42A9C5DC67BD}" type="pres">
      <dgm:prSet presAssocID="{AEEE73C1-E3D8-4363-A1F0-10001752668E}" presName="vertFlow" presStyleCnt="0"/>
      <dgm:spPr/>
    </dgm:pt>
    <dgm:pt modelId="{AA73A7CA-3516-48A3-979A-785FCCAAC349}" type="pres">
      <dgm:prSet presAssocID="{AEEE73C1-E3D8-4363-A1F0-10001752668E}" presName="topSpace" presStyleCnt="0"/>
      <dgm:spPr/>
    </dgm:pt>
    <dgm:pt modelId="{87C03717-8BC0-4375-9D1B-A790A9A18731}" type="pres">
      <dgm:prSet presAssocID="{AEEE73C1-E3D8-4363-A1F0-10001752668E}" presName="firstComp" presStyleCnt="0"/>
      <dgm:spPr/>
    </dgm:pt>
    <dgm:pt modelId="{46E2F930-DAAD-4A00-B57A-96F838073987}" type="pres">
      <dgm:prSet presAssocID="{AEEE73C1-E3D8-4363-A1F0-10001752668E}" presName="firstChild" presStyleLbl="bgAccFollowNode1" presStyleIdx="9" presStyleCnt="15"/>
      <dgm:spPr/>
      <dgm:t>
        <a:bodyPr/>
        <a:lstStyle/>
        <a:p>
          <a:endParaRPr lang="fr-FR"/>
        </a:p>
      </dgm:t>
    </dgm:pt>
    <dgm:pt modelId="{4263E6CF-A763-4305-9F40-B7598073AD84}" type="pres">
      <dgm:prSet presAssocID="{AEEE73C1-E3D8-4363-A1F0-10001752668E}" presName="firstChildTx" presStyleLbl="bgAccFollowNode1" presStyleIdx="9" presStyleCnt="15">
        <dgm:presLayoutVars>
          <dgm:bulletEnabled val="1"/>
        </dgm:presLayoutVars>
      </dgm:prSet>
      <dgm:spPr/>
      <dgm:t>
        <a:bodyPr/>
        <a:lstStyle/>
        <a:p>
          <a:endParaRPr lang="fr-FR"/>
        </a:p>
      </dgm:t>
    </dgm:pt>
    <dgm:pt modelId="{9BA5FC0A-B2C8-40D0-B0EF-A0C777D2DACE}" type="pres">
      <dgm:prSet presAssocID="{90031CC0-6C8A-49EB-B18B-E810E1AA6257}" presName="comp" presStyleCnt="0"/>
      <dgm:spPr/>
    </dgm:pt>
    <dgm:pt modelId="{ECC65EBE-C336-4093-B994-A8E05E22D92E}" type="pres">
      <dgm:prSet presAssocID="{90031CC0-6C8A-49EB-B18B-E810E1AA6257}" presName="child" presStyleLbl="bgAccFollowNode1" presStyleIdx="10" presStyleCnt="15"/>
      <dgm:spPr/>
      <dgm:t>
        <a:bodyPr/>
        <a:lstStyle/>
        <a:p>
          <a:endParaRPr lang="fr-FR"/>
        </a:p>
      </dgm:t>
    </dgm:pt>
    <dgm:pt modelId="{0A044717-790F-475D-AD91-049F15FFDDCE}" type="pres">
      <dgm:prSet presAssocID="{90031CC0-6C8A-49EB-B18B-E810E1AA6257}" presName="childTx" presStyleLbl="bgAccFollowNode1" presStyleIdx="10" presStyleCnt="15">
        <dgm:presLayoutVars>
          <dgm:bulletEnabled val="1"/>
        </dgm:presLayoutVars>
      </dgm:prSet>
      <dgm:spPr/>
      <dgm:t>
        <a:bodyPr/>
        <a:lstStyle/>
        <a:p>
          <a:endParaRPr lang="fr-FR"/>
        </a:p>
      </dgm:t>
    </dgm:pt>
    <dgm:pt modelId="{0EB74524-93F6-4368-8E89-6C8F7D1913A7}" type="pres">
      <dgm:prSet presAssocID="{EF525C7E-B625-47BC-8BE1-5FC3B7ABD388}" presName="comp" presStyleCnt="0"/>
      <dgm:spPr/>
    </dgm:pt>
    <dgm:pt modelId="{00124C39-FAB4-4DFF-A314-19CD664AD22A}" type="pres">
      <dgm:prSet presAssocID="{EF525C7E-B625-47BC-8BE1-5FC3B7ABD388}" presName="child" presStyleLbl="bgAccFollowNode1" presStyleIdx="11" presStyleCnt="15"/>
      <dgm:spPr/>
      <dgm:t>
        <a:bodyPr/>
        <a:lstStyle/>
        <a:p>
          <a:endParaRPr lang="fr-FR"/>
        </a:p>
      </dgm:t>
    </dgm:pt>
    <dgm:pt modelId="{0300280C-77A4-4F26-B560-6E2B67A67C24}" type="pres">
      <dgm:prSet presAssocID="{EF525C7E-B625-47BC-8BE1-5FC3B7ABD388}" presName="childTx" presStyleLbl="bgAccFollowNode1" presStyleIdx="11" presStyleCnt="15">
        <dgm:presLayoutVars>
          <dgm:bulletEnabled val="1"/>
        </dgm:presLayoutVars>
      </dgm:prSet>
      <dgm:spPr/>
      <dgm:t>
        <a:bodyPr/>
        <a:lstStyle/>
        <a:p>
          <a:endParaRPr lang="fr-FR"/>
        </a:p>
      </dgm:t>
    </dgm:pt>
    <dgm:pt modelId="{E3A63CBD-21A5-4474-BEEA-11C8C732940D}" type="pres">
      <dgm:prSet presAssocID="{AEEE73C1-E3D8-4363-A1F0-10001752668E}" presName="negSpace" presStyleCnt="0"/>
      <dgm:spPr/>
    </dgm:pt>
    <dgm:pt modelId="{1DD28BBF-F275-4AFC-BB4F-DC685F94217E}" type="pres">
      <dgm:prSet presAssocID="{AEEE73C1-E3D8-4363-A1F0-10001752668E}" presName="circle" presStyleLbl="node1" presStyleIdx="2" presStyleCnt="4"/>
      <dgm:spPr/>
      <dgm:t>
        <a:bodyPr/>
        <a:lstStyle/>
        <a:p>
          <a:endParaRPr lang="fr-FR"/>
        </a:p>
      </dgm:t>
    </dgm:pt>
    <dgm:pt modelId="{4A48816A-0621-4BCB-ADCC-FF3C116E6AF3}" type="pres">
      <dgm:prSet presAssocID="{51CE6165-8182-4675-ACD2-0C9B394C9500}" presName="transSpace" presStyleCnt="0"/>
      <dgm:spPr/>
    </dgm:pt>
    <dgm:pt modelId="{E6F355DC-F881-4732-95C8-09B7C4375425}" type="pres">
      <dgm:prSet presAssocID="{1F72DE88-A627-458A-93E0-11C066BA1620}" presName="posSpace" presStyleCnt="0"/>
      <dgm:spPr/>
    </dgm:pt>
    <dgm:pt modelId="{D150D30C-FD93-40CD-BF38-72D509A309B1}" type="pres">
      <dgm:prSet presAssocID="{1F72DE88-A627-458A-93E0-11C066BA1620}" presName="vertFlow" presStyleCnt="0"/>
      <dgm:spPr/>
    </dgm:pt>
    <dgm:pt modelId="{2AF29964-300F-46E6-8CE2-0DC306EA6EAE}" type="pres">
      <dgm:prSet presAssocID="{1F72DE88-A627-458A-93E0-11C066BA1620}" presName="topSpace" presStyleCnt="0"/>
      <dgm:spPr/>
    </dgm:pt>
    <dgm:pt modelId="{749D5384-8FFE-4E41-881E-00884761FB6E}" type="pres">
      <dgm:prSet presAssocID="{1F72DE88-A627-458A-93E0-11C066BA1620}" presName="firstComp" presStyleCnt="0"/>
      <dgm:spPr/>
    </dgm:pt>
    <dgm:pt modelId="{CA3FD793-950A-49D8-B690-A1C89A4180FC}" type="pres">
      <dgm:prSet presAssocID="{1F72DE88-A627-458A-93E0-11C066BA1620}" presName="firstChild" presStyleLbl="bgAccFollowNode1" presStyleIdx="12" presStyleCnt="15"/>
      <dgm:spPr/>
      <dgm:t>
        <a:bodyPr/>
        <a:lstStyle/>
        <a:p>
          <a:endParaRPr lang="fr-FR"/>
        </a:p>
      </dgm:t>
    </dgm:pt>
    <dgm:pt modelId="{FBA78C35-7725-4653-B22A-DE88165188D9}" type="pres">
      <dgm:prSet presAssocID="{1F72DE88-A627-458A-93E0-11C066BA1620}" presName="firstChildTx" presStyleLbl="bgAccFollowNode1" presStyleIdx="12" presStyleCnt="15">
        <dgm:presLayoutVars>
          <dgm:bulletEnabled val="1"/>
        </dgm:presLayoutVars>
      </dgm:prSet>
      <dgm:spPr/>
      <dgm:t>
        <a:bodyPr/>
        <a:lstStyle/>
        <a:p>
          <a:endParaRPr lang="fr-FR"/>
        </a:p>
      </dgm:t>
    </dgm:pt>
    <dgm:pt modelId="{AA389636-C4E4-451D-A09D-5B068049CF2B}" type="pres">
      <dgm:prSet presAssocID="{AF8E50DC-8205-4246-9653-8E348BF443D9}" presName="comp" presStyleCnt="0"/>
      <dgm:spPr/>
    </dgm:pt>
    <dgm:pt modelId="{A38F1B6F-C4F2-4A2B-997B-A6859427907E}" type="pres">
      <dgm:prSet presAssocID="{AF8E50DC-8205-4246-9653-8E348BF443D9}" presName="child" presStyleLbl="bgAccFollowNode1" presStyleIdx="13" presStyleCnt="15"/>
      <dgm:spPr/>
      <dgm:t>
        <a:bodyPr/>
        <a:lstStyle/>
        <a:p>
          <a:endParaRPr lang="fr-FR"/>
        </a:p>
      </dgm:t>
    </dgm:pt>
    <dgm:pt modelId="{94F127C5-AAE3-453C-AAEB-C8DA005D10EC}" type="pres">
      <dgm:prSet presAssocID="{AF8E50DC-8205-4246-9653-8E348BF443D9}" presName="childTx" presStyleLbl="bgAccFollowNode1" presStyleIdx="13" presStyleCnt="15">
        <dgm:presLayoutVars>
          <dgm:bulletEnabled val="1"/>
        </dgm:presLayoutVars>
      </dgm:prSet>
      <dgm:spPr/>
      <dgm:t>
        <a:bodyPr/>
        <a:lstStyle/>
        <a:p>
          <a:endParaRPr lang="fr-FR"/>
        </a:p>
      </dgm:t>
    </dgm:pt>
    <dgm:pt modelId="{05A0A710-C242-4751-85C9-259E2E9F9282}" type="pres">
      <dgm:prSet presAssocID="{90E557DB-5E6C-49AB-9B7C-0E4251D901AD}" presName="comp" presStyleCnt="0"/>
      <dgm:spPr/>
    </dgm:pt>
    <dgm:pt modelId="{532B49B4-2A57-48F9-A09D-26214487FB50}" type="pres">
      <dgm:prSet presAssocID="{90E557DB-5E6C-49AB-9B7C-0E4251D901AD}" presName="child" presStyleLbl="bgAccFollowNode1" presStyleIdx="14" presStyleCnt="15"/>
      <dgm:spPr/>
      <dgm:t>
        <a:bodyPr/>
        <a:lstStyle/>
        <a:p>
          <a:endParaRPr lang="fr-FR"/>
        </a:p>
      </dgm:t>
    </dgm:pt>
    <dgm:pt modelId="{A697BE4C-5FDA-4C0B-9D40-F9B274A80890}" type="pres">
      <dgm:prSet presAssocID="{90E557DB-5E6C-49AB-9B7C-0E4251D901AD}" presName="childTx" presStyleLbl="bgAccFollowNode1" presStyleIdx="14" presStyleCnt="15">
        <dgm:presLayoutVars>
          <dgm:bulletEnabled val="1"/>
        </dgm:presLayoutVars>
      </dgm:prSet>
      <dgm:spPr/>
      <dgm:t>
        <a:bodyPr/>
        <a:lstStyle/>
        <a:p>
          <a:endParaRPr lang="fr-FR"/>
        </a:p>
      </dgm:t>
    </dgm:pt>
    <dgm:pt modelId="{B98E8282-4A13-4C7C-BB0E-6324270D849B}" type="pres">
      <dgm:prSet presAssocID="{1F72DE88-A627-458A-93E0-11C066BA1620}" presName="negSpace" presStyleCnt="0"/>
      <dgm:spPr/>
    </dgm:pt>
    <dgm:pt modelId="{8A94A3B2-4BDD-4461-B16A-D22FF0286D27}" type="pres">
      <dgm:prSet presAssocID="{1F72DE88-A627-458A-93E0-11C066BA1620}" presName="circle" presStyleLbl="node1" presStyleIdx="3" presStyleCnt="4"/>
      <dgm:spPr/>
      <dgm:t>
        <a:bodyPr/>
        <a:lstStyle/>
        <a:p>
          <a:endParaRPr lang="fr-FR"/>
        </a:p>
      </dgm:t>
    </dgm:pt>
  </dgm:ptLst>
  <dgm:cxnLst>
    <dgm:cxn modelId="{F3FA7A8A-C024-41CB-9148-1295B81F1428}" type="presOf" srcId="{EF525C7E-B625-47BC-8BE1-5FC3B7ABD388}" destId="{0300280C-77A4-4F26-B560-6E2B67A67C24}" srcOrd="1" destOrd="0" presId="urn:microsoft.com/office/officeart/2005/8/layout/hList9"/>
    <dgm:cxn modelId="{17E563AE-8452-4679-8C10-B7C5D2B2D316}" srcId="{AEEE73C1-E3D8-4363-A1F0-10001752668E}" destId="{EF525C7E-B625-47BC-8BE1-5FC3B7ABD388}" srcOrd="2" destOrd="0" parTransId="{AB0FE7E3-C494-42E1-88C8-3C6EE5382F7D}" sibTransId="{B36A2830-8534-40C8-A80F-2C25D5F3A846}"/>
    <dgm:cxn modelId="{4B1E9154-BF46-472C-B03B-04C864ED8A3A}" type="presOf" srcId="{90031CC0-6C8A-49EB-B18B-E810E1AA6257}" destId="{ECC65EBE-C336-4093-B994-A8E05E22D92E}" srcOrd="0" destOrd="0" presId="urn:microsoft.com/office/officeart/2005/8/layout/hList9"/>
    <dgm:cxn modelId="{8BE97E0C-B283-4FA1-A4E4-81DB842ED91E}" type="presOf" srcId="{B9C8C358-6EB7-4EAC-A272-EFB3BFD3B38D}" destId="{FC5C75ED-D6BB-4B94-84D1-0F7E6DE2A15B}" srcOrd="0" destOrd="0" presId="urn:microsoft.com/office/officeart/2005/8/layout/hList9"/>
    <dgm:cxn modelId="{99E05818-0B88-41A9-9401-C1AF1D308257}" srcId="{AC256C58-12F3-421D-9592-F2451E88BB36}" destId="{881E5C55-8C75-4601-90DB-F47AFE91DD57}" srcOrd="0" destOrd="0" parTransId="{309E14BF-E168-4549-A913-7BDA1DEE6C92}" sibTransId="{49F45E74-BF49-4CE8-A3A6-377970149CFA}"/>
    <dgm:cxn modelId="{B6AA0E02-9F19-437D-8F40-FEA429CD1F06}" type="presOf" srcId="{A691D307-89E0-4AFE-9169-7116E102C378}" destId="{FBA78C35-7725-4653-B22A-DE88165188D9}" srcOrd="1" destOrd="0" presId="urn:microsoft.com/office/officeart/2005/8/layout/hList9"/>
    <dgm:cxn modelId="{F922759C-26D8-488A-AB7A-FE31DFA9F002}" srcId="{1F72DE88-A627-458A-93E0-11C066BA1620}" destId="{A691D307-89E0-4AFE-9169-7116E102C378}" srcOrd="0" destOrd="0" parTransId="{1ACEFCB6-9864-49E9-9370-8A09C4502A3C}" sibTransId="{C9A73BF3-0013-48B3-9A20-E9C8F4991C52}"/>
    <dgm:cxn modelId="{55DF9375-FEDC-42E4-B8B3-ACE997576B5C}" srcId="{295ED475-4DCA-474F-8138-69DC50947E5A}" destId="{D87166A6-AFD4-4FDC-9A77-2D25946EEEC6}" srcOrd="4" destOrd="0" parTransId="{3E77E7C6-50DA-4EFD-9431-42C388DF11A1}" sibTransId="{4F0D498F-83AA-4832-939B-C6E08A5F43AD}"/>
    <dgm:cxn modelId="{4D449E31-D75A-4F76-9617-7913A5F50CA6}" srcId="{881E5C55-8C75-4601-90DB-F47AFE91DD57}" destId="{03A74907-73FA-4A32-9C24-B082D3A26051}" srcOrd="2" destOrd="0" parTransId="{5D7ADEEF-D1B5-470C-B143-AA787D9BAFE9}" sibTransId="{6D702C16-1D75-4FAC-9A73-8252BA96D2EC}"/>
    <dgm:cxn modelId="{3177BECA-BEBF-4208-BCF4-A789D6441899}" srcId="{AC256C58-12F3-421D-9592-F2451E88BB36}" destId="{AEEE73C1-E3D8-4363-A1F0-10001752668E}" srcOrd="2" destOrd="0" parTransId="{5C2B67D8-6F1C-4516-87ED-3C57AD4D5C4B}" sibTransId="{51CE6165-8182-4675-ACD2-0C9B394C9500}"/>
    <dgm:cxn modelId="{D82FF579-C8D8-4ABD-B779-B0C96ABFE51C}" type="presOf" srcId="{A4912EE3-3CEA-476E-B522-9ADFF7E1F3E3}" destId="{C9F3AD67-DE76-4EC1-A5F2-0C46581C35DF}" srcOrd="1" destOrd="0" presId="urn:microsoft.com/office/officeart/2005/8/layout/hList9"/>
    <dgm:cxn modelId="{CCFD9C64-E5F4-4FA8-BA06-0689AF6FD1F4}" type="presOf" srcId="{03A74907-73FA-4A32-9C24-B082D3A26051}" destId="{144FB8FF-A276-4DBB-A86D-A6C064C60801}" srcOrd="1" destOrd="0" presId="urn:microsoft.com/office/officeart/2005/8/layout/hList9"/>
    <dgm:cxn modelId="{48524B83-EB4C-416F-8F6D-65CBBD8E04D4}" type="presOf" srcId="{295ED475-4DCA-474F-8138-69DC50947E5A}" destId="{85B3ACBA-F54A-441B-8144-9196262553C1}" srcOrd="0" destOrd="0" presId="urn:microsoft.com/office/officeart/2005/8/layout/hList9"/>
    <dgm:cxn modelId="{19222F34-2CAD-413D-9511-E913E64706EF}" srcId="{1F72DE88-A627-458A-93E0-11C066BA1620}" destId="{90E557DB-5E6C-49AB-9B7C-0E4251D901AD}" srcOrd="2" destOrd="0" parTransId="{D81A023F-D252-49BB-8663-9139D17214EE}" sibTransId="{CC138798-11DB-445E-974F-A31090CCA24C}"/>
    <dgm:cxn modelId="{C98E1D68-B3A3-49A4-891D-10168846D53B}" type="presOf" srcId="{D87166A6-AFD4-4FDC-9A77-2D25946EEEC6}" destId="{25E9E20E-B304-4BAF-9366-9ACFCD33EEAF}" srcOrd="1" destOrd="0" presId="urn:microsoft.com/office/officeart/2005/8/layout/hList9"/>
    <dgm:cxn modelId="{70944BD8-1CC5-40B3-9CD4-55D29AF82943}" type="presOf" srcId="{EF525C7E-B625-47BC-8BE1-5FC3B7ABD388}" destId="{00124C39-FAB4-4DFF-A314-19CD664AD22A}" srcOrd="0" destOrd="0" presId="urn:microsoft.com/office/officeart/2005/8/layout/hList9"/>
    <dgm:cxn modelId="{7A79D752-1D67-41F3-B645-A2E73FB46467}" type="presOf" srcId="{C7D46A24-C00E-43F5-8795-6898B2B1DCCB}" destId="{A23D2CFC-052C-4EA4-92D5-E1762FB3F64B}" srcOrd="1" destOrd="0" presId="urn:microsoft.com/office/officeart/2005/8/layout/hList9"/>
    <dgm:cxn modelId="{D3CB24AE-EF9B-4940-A468-CD8CA0B0C122}" srcId="{AC256C58-12F3-421D-9592-F2451E88BB36}" destId="{295ED475-4DCA-474F-8138-69DC50947E5A}" srcOrd="1" destOrd="0" parTransId="{C94BFE90-B72C-42AF-9C7D-18891EB9E355}" sibTransId="{84D6332C-8C43-49D5-A9A2-0D044DC9907B}"/>
    <dgm:cxn modelId="{96720314-27B0-4FB8-86CC-3FEA13132612}" type="presOf" srcId="{2BEC9B8A-8E99-4F99-A317-FE910CDC01AA}" destId="{46E2F930-DAAD-4A00-B57A-96F838073987}" srcOrd="0" destOrd="0" presId="urn:microsoft.com/office/officeart/2005/8/layout/hList9"/>
    <dgm:cxn modelId="{345E89E4-7A5A-4501-8D4A-8DE7D15DFB0C}" type="presOf" srcId="{AEEE73C1-E3D8-4363-A1F0-10001752668E}" destId="{1DD28BBF-F275-4AFC-BB4F-DC685F94217E}" srcOrd="0" destOrd="0" presId="urn:microsoft.com/office/officeart/2005/8/layout/hList9"/>
    <dgm:cxn modelId="{6DDBC3BF-A8B7-4BD6-87BE-24958250937D}" srcId="{881E5C55-8C75-4601-90DB-F47AFE91DD57}" destId="{F07F09F3-9DB0-4133-B880-E375B09CF55C}" srcOrd="1" destOrd="0" parTransId="{BAC596EC-CE68-4D97-B673-509B5BA04237}" sibTransId="{F9727AB8-1645-4DCA-B71B-9AC81F482866}"/>
    <dgm:cxn modelId="{D3B1E6F7-0206-48A4-A780-E4B7A2370F0B}" srcId="{AEEE73C1-E3D8-4363-A1F0-10001752668E}" destId="{90031CC0-6C8A-49EB-B18B-E810E1AA6257}" srcOrd="1" destOrd="0" parTransId="{E89BCC0A-5E16-48AF-B955-658506268F45}" sibTransId="{4B8937C0-820A-4E36-8CAE-DE7E0CC452F3}"/>
    <dgm:cxn modelId="{FC993348-E7E1-4D8F-BC10-8E09929124F9}" type="presOf" srcId="{8362C7AE-C701-4EE3-9AF2-308A53D2D7E1}" destId="{7619BF8E-9459-4F49-9D98-894CFE83FFAB}" srcOrd="1" destOrd="0" presId="urn:microsoft.com/office/officeart/2005/8/layout/hList9"/>
    <dgm:cxn modelId="{4353C93B-E73D-4071-AB2B-63ABF5CA9E0B}" type="presOf" srcId="{A4912EE3-3CEA-476E-B522-9ADFF7E1F3E3}" destId="{E259D418-1FD5-47E4-839C-EAF78040C5F7}" srcOrd="0" destOrd="0" presId="urn:microsoft.com/office/officeart/2005/8/layout/hList9"/>
    <dgm:cxn modelId="{20509657-F86E-47A2-8AB8-4EA06096CFD4}" type="presOf" srcId="{AF8E50DC-8205-4246-9653-8E348BF443D9}" destId="{A38F1B6F-C4F2-4A2B-997B-A6859427907E}" srcOrd="0" destOrd="0" presId="urn:microsoft.com/office/officeart/2005/8/layout/hList9"/>
    <dgm:cxn modelId="{4925C1BB-87E6-4255-B44F-D49D566806D6}" type="presOf" srcId="{00F5BA8D-C402-4C0C-A7B3-D6106730BAE2}" destId="{2CB9E5FD-F147-42B1-992F-3BFB63BA83F8}" srcOrd="0" destOrd="0" presId="urn:microsoft.com/office/officeart/2005/8/layout/hList9"/>
    <dgm:cxn modelId="{716AAC2E-2AC4-48EC-97D1-38260C07DDE7}" srcId="{881E5C55-8C75-4601-90DB-F47AFE91DD57}" destId="{00F5BA8D-C402-4C0C-A7B3-D6106730BAE2}" srcOrd="3" destOrd="0" parTransId="{60FDD98A-ACA6-4F9E-8D17-1B66C220EEF9}" sibTransId="{0FB6CF3F-AA2B-4677-9585-076E8476369D}"/>
    <dgm:cxn modelId="{19623A0C-A5D6-4A62-9B67-17411F65EF5B}" type="presOf" srcId="{B9C8C358-6EB7-4EAC-A272-EFB3BFD3B38D}" destId="{54133860-4370-43E3-825A-068D9AA3397E}" srcOrd="1" destOrd="0" presId="urn:microsoft.com/office/officeart/2005/8/layout/hList9"/>
    <dgm:cxn modelId="{5B9847E9-83AF-4721-B7B7-58AD945DD8B1}" srcId="{295ED475-4DCA-474F-8138-69DC50947E5A}" destId="{E2636637-14D3-4055-916E-F5FF15296CC7}" srcOrd="3" destOrd="0" parTransId="{36640F04-9E8E-4CF3-AA8C-9480D46348AC}" sibTransId="{D5045EAD-0D03-40A7-927E-CE400AA9F68D}"/>
    <dgm:cxn modelId="{43A1056C-D3CA-4454-A39B-9875DDC22F11}" type="presOf" srcId="{1F72DE88-A627-458A-93E0-11C066BA1620}" destId="{8A94A3B2-4BDD-4461-B16A-D22FF0286D27}" srcOrd="0" destOrd="0" presId="urn:microsoft.com/office/officeart/2005/8/layout/hList9"/>
    <dgm:cxn modelId="{311B1BBC-E3A8-4FD2-B48B-DA06AE84797F}" type="presOf" srcId="{90E557DB-5E6C-49AB-9B7C-0E4251D901AD}" destId="{A697BE4C-5FDA-4C0B-9D40-F9B274A80890}" srcOrd="1" destOrd="0" presId="urn:microsoft.com/office/officeart/2005/8/layout/hList9"/>
    <dgm:cxn modelId="{62759F13-C20B-456C-8D08-2BEE43BC12D2}" srcId="{AC256C58-12F3-421D-9592-F2451E88BB36}" destId="{1F72DE88-A627-458A-93E0-11C066BA1620}" srcOrd="3" destOrd="0" parTransId="{48A05826-6BFB-4B6D-8475-4984EC8CDE5E}" sibTransId="{9414707F-1DF4-421D-A080-E1D84722E9A3}"/>
    <dgm:cxn modelId="{F3273A73-B4B7-43F5-9FFD-09117A506002}" srcId="{295ED475-4DCA-474F-8138-69DC50947E5A}" destId="{A4912EE3-3CEA-476E-B522-9ADFF7E1F3E3}" srcOrd="1" destOrd="0" parTransId="{36C14FF1-ADA9-411E-933E-A13A680BD469}" sibTransId="{71D0D691-ABC1-405B-804C-2A88593770D4}"/>
    <dgm:cxn modelId="{72DBFA2E-AA03-4AE5-8F02-B29E91A9AF58}" type="presOf" srcId="{881E5C55-8C75-4601-90DB-F47AFE91DD57}" destId="{86575CA7-6B8E-42B2-B197-B3CDDD91C3F2}" srcOrd="0" destOrd="0" presId="urn:microsoft.com/office/officeart/2005/8/layout/hList9"/>
    <dgm:cxn modelId="{BE3236B0-CFCC-4620-A24A-212FDFC83610}" srcId="{881E5C55-8C75-4601-90DB-F47AFE91DD57}" destId="{B9C8C358-6EB7-4EAC-A272-EFB3BFD3B38D}" srcOrd="0" destOrd="0" parTransId="{303350CA-E38E-4861-80C3-4276B6A27889}" sibTransId="{CA21C845-426D-427E-836A-056977913666}"/>
    <dgm:cxn modelId="{883999CB-9651-4503-A70A-AC5B58330310}" type="presOf" srcId="{E2636637-14D3-4055-916E-F5FF15296CC7}" destId="{7B209D02-09B8-4647-82E2-824DDFE56AF0}" srcOrd="1" destOrd="0" presId="urn:microsoft.com/office/officeart/2005/8/layout/hList9"/>
    <dgm:cxn modelId="{416CD72F-4C7C-45F5-AA19-939CCAEF8212}" type="presOf" srcId="{00F5BA8D-C402-4C0C-A7B3-D6106730BAE2}" destId="{A6794018-115E-4484-8EC3-9740FB3100BB}" srcOrd="1" destOrd="0" presId="urn:microsoft.com/office/officeart/2005/8/layout/hList9"/>
    <dgm:cxn modelId="{FFFDDB3A-8A12-40A3-95A2-73FEF7B46A31}" type="presOf" srcId="{C7D46A24-C00E-43F5-8795-6898B2B1DCCB}" destId="{D874D973-7B65-438D-A0D0-63586355C655}" srcOrd="0" destOrd="0" presId="urn:microsoft.com/office/officeart/2005/8/layout/hList9"/>
    <dgm:cxn modelId="{42CBDF14-0E57-4088-9CEA-49BB4416B9C0}" srcId="{295ED475-4DCA-474F-8138-69DC50947E5A}" destId="{C7D46A24-C00E-43F5-8795-6898B2B1DCCB}" srcOrd="0" destOrd="0" parTransId="{7C77D8FD-B4EB-451F-BEF7-5302E80C27B3}" sibTransId="{F1CD98CB-A44B-4B50-BA2F-72C84011D468}"/>
    <dgm:cxn modelId="{3E2999EA-0873-4830-8393-BA927F78C73F}" type="presOf" srcId="{AF8E50DC-8205-4246-9653-8E348BF443D9}" destId="{94F127C5-AAE3-453C-AAEB-C8DA005D10EC}" srcOrd="1" destOrd="0" presId="urn:microsoft.com/office/officeart/2005/8/layout/hList9"/>
    <dgm:cxn modelId="{98336A91-8EC4-4E2D-9740-3D72009EEE15}" type="presOf" srcId="{D87166A6-AFD4-4FDC-9A77-2D25946EEEC6}" destId="{8CB39305-FD55-410A-B942-E415FD6E4A1A}" srcOrd="0" destOrd="0" presId="urn:microsoft.com/office/officeart/2005/8/layout/hList9"/>
    <dgm:cxn modelId="{AD8C3963-AA2D-41F3-82DC-97BDC3835D86}" type="presOf" srcId="{AC256C58-12F3-421D-9592-F2451E88BB36}" destId="{9CC8887E-7C23-4180-9627-D6DFFC4BA290}" srcOrd="0" destOrd="0" presId="urn:microsoft.com/office/officeart/2005/8/layout/hList9"/>
    <dgm:cxn modelId="{CE8F34B8-EB51-4F38-A2EF-654BAAE21892}" type="presOf" srcId="{8362C7AE-C701-4EE3-9AF2-308A53D2D7E1}" destId="{B187CA29-6B0B-4AD7-ACB4-4370C167CE07}" srcOrd="0" destOrd="0" presId="urn:microsoft.com/office/officeart/2005/8/layout/hList9"/>
    <dgm:cxn modelId="{030054B2-2C79-4E67-B8D9-5CE4E6A88B98}" srcId="{295ED475-4DCA-474F-8138-69DC50947E5A}" destId="{8362C7AE-C701-4EE3-9AF2-308A53D2D7E1}" srcOrd="2" destOrd="0" parTransId="{D664953B-EDEA-41A7-8DC8-3FBCA298B0EB}" sibTransId="{9B38EF74-BA37-41FB-82DC-03B10E76D0B7}"/>
    <dgm:cxn modelId="{B386D3CA-8384-40DC-B03D-FDAFD227FEBA}" srcId="{AEEE73C1-E3D8-4363-A1F0-10001752668E}" destId="{2BEC9B8A-8E99-4F99-A317-FE910CDC01AA}" srcOrd="0" destOrd="0" parTransId="{5A65A8C0-99C9-41AF-B700-735FD5988680}" sibTransId="{BF375013-1FF1-42E8-A004-E6E2E5AE8643}"/>
    <dgm:cxn modelId="{593A1309-8F92-4E19-8B91-25639669ADD2}" type="presOf" srcId="{90031CC0-6C8A-49EB-B18B-E810E1AA6257}" destId="{0A044717-790F-475D-AD91-049F15FFDDCE}" srcOrd="1" destOrd="0" presId="urn:microsoft.com/office/officeart/2005/8/layout/hList9"/>
    <dgm:cxn modelId="{F96B8437-E611-445A-BBE4-EA0E115357F2}" type="presOf" srcId="{03A74907-73FA-4A32-9C24-B082D3A26051}" destId="{26EB114A-29BC-4BA9-BCB6-1862C6428A99}" srcOrd="0" destOrd="0" presId="urn:microsoft.com/office/officeart/2005/8/layout/hList9"/>
    <dgm:cxn modelId="{6F056F29-A690-498B-952A-B8587E8B88B2}" type="presOf" srcId="{2BEC9B8A-8E99-4F99-A317-FE910CDC01AA}" destId="{4263E6CF-A763-4305-9F40-B7598073AD84}" srcOrd="1" destOrd="0" presId="urn:microsoft.com/office/officeart/2005/8/layout/hList9"/>
    <dgm:cxn modelId="{06FEC9D6-640E-4874-A30E-F6C1BD0CF6EF}" type="presOf" srcId="{90E557DB-5E6C-49AB-9B7C-0E4251D901AD}" destId="{532B49B4-2A57-48F9-A09D-26214487FB50}" srcOrd="0" destOrd="0" presId="urn:microsoft.com/office/officeart/2005/8/layout/hList9"/>
    <dgm:cxn modelId="{86EA3ECB-0531-4796-BBDE-FF6282ADA89A}" type="presOf" srcId="{F07F09F3-9DB0-4133-B880-E375B09CF55C}" destId="{D889F4BE-6C9B-4E58-8E30-7B2E18D177FE}" srcOrd="0" destOrd="0" presId="urn:microsoft.com/office/officeart/2005/8/layout/hList9"/>
    <dgm:cxn modelId="{444EB967-C474-4EB1-8E6C-D7451C5C8170}" type="presOf" srcId="{A691D307-89E0-4AFE-9169-7116E102C378}" destId="{CA3FD793-950A-49D8-B690-A1C89A4180FC}" srcOrd="0" destOrd="0" presId="urn:microsoft.com/office/officeart/2005/8/layout/hList9"/>
    <dgm:cxn modelId="{238CF7FD-94E2-4145-9B73-8F021A6013B3}" type="presOf" srcId="{F07F09F3-9DB0-4133-B880-E375B09CF55C}" destId="{E83898F2-2210-42B3-892C-C863A4F13DAA}" srcOrd="1" destOrd="0" presId="urn:microsoft.com/office/officeart/2005/8/layout/hList9"/>
    <dgm:cxn modelId="{8C08A8CC-F43D-42E4-A45E-C8A8ABD58E07}" srcId="{1F72DE88-A627-458A-93E0-11C066BA1620}" destId="{AF8E50DC-8205-4246-9653-8E348BF443D9}" srcOrd="1" destOrd="0" parTransId="{333BB44E-DEBE-4788-B6BB-6D15D62F474B}" sibTransId="{2C8080DB-64A0-4604-8CF8-5799484A5699}"/>
    <dgm:cxn modelId="{E7CCD1FF-ADB7-4A1C-9337-FE399F1DD385}" type="presOf" srcId="{E2636637-14D3-4055-916E-F5FF15296CC7}" destId="{CFB44A07-C875-4C6C-AAAC-5357F6B02C29}" srcOrd="0" destOrd="0" presId="urn:microsoft.com/office/officeart/2005/8/layout/hList9"/>
    <dgm:cxn modelId="{7E9F7E22-7B3C-4A1F-9BC2-4A5A030C1EF4}" type="presParOf" srcId="{9CC8887E-7C23-4180-9627-D6DFFC4BA290}" destId="{7539F81E-6AFF-4941-8D93-18F118D469C9}" srcOrd="0" destOrd="0" presId="urn:microsoft.com/office/officeart/2005/8/layout/hList9"/>
    <dgm:cxn modelId="{580618ED-EF60-41D7-A0E3-CC3F85188C0F}" type="presParOf" srcId="{9CC8887E-7C23-4180-9627-D6DFFC4BA290}" destId="{4C4A37AD-8C05-4BCC-8DE1-38CCB86D99CB}" srcOrd="1" destOrd="0" presId="urn:microsoft.com/office/officeart/2005/8/layout/hList9"/>
    <dgm:cxn modelId="{A2B1C9B5-BAA3-46E7-AFD1-64000DED6DA4}" type="presParOf" srcId="{4C4A37AD-8C05-4BCC-8DE1-38CCB86D99CB}" destId="{A6C1C663-F35B-4AA7-9243-C5277B74446D}" srcOrd="0" destOrd="0" presId="urn:microsoft.com/office/officeart/2005/8/layout/hList9"/>
    <dgm:cxn modelId="{4DB2EEE8-DA7D-4235-9B5D-960CE4F4CF0D}" type="presParOf" srcId="{4C4A37AD-8C05-4BCC-8DE1-38CCB86D99CB}" destId="{AD8AC336-C77F-44D9-833C-E9F7C6C1A721}" srcOrd="1" destOrd="0" presId="urn:microsoft.com/office/officeart/2005/8/layout/hList9"/>
    <dgm:cxn modelId="{245F5D45-1EA7-4C07-B709-3069E5037E28}" type="presParOf" srcId="{AD8AC336-C77F-44D9-833C-E9F7C6C1A721}" destId="{FC5C75ED-D6BB-4B94-84D1-0F7E6DE2A15B}" srcOrd="0" destOrd="0" presId="urn:microsoft.com/office/officeart/2005/8/layout/hList9"/>
    <dgm:cxn modelId="{6A557E9B-1BBB-489A-9D7C-97BD080CBCAD}" type="presParOf" srcId="{AD8AC336-C77F-44D9-833C-E9F7C6C1A721}" destId="{54133860-4370-43E3-825A-068D9AA3397E}" srcOrd="1" destOrd="0" presId="urn:microsoft.com/office/officeart/2005/8/layout/hList9"/>
    <dgm:cxn modelId="{D9D8A4C4-5AF0-4C56-B5F3-D41241EE1A72}" type="presParOf" srcId="{4C4A37AD-8C05-4BCC-8DE1-38CCB86D99CB}" destId="{5A97FC6B-6BEA-4F72-9722-EFBBE5E4CBFB}" srcOrd="2" destOrd="0" presId="urn:microsoft.com/office/officeart/2005/8/layout/hList9"/>
    <dgm:cxn modelId="{F1202D30-2684-4995-8562-919301A83F4D}" type="presParOf" srcId="{5A97FC6B-6BEA-4F72-9722-EFBBE5E4CBFB}" destId="{D889F4BE-6C9B-4E58-8E30-7B2E18D177FE}" srcOrd="0" destOrd="0" presId="urn:microsoft.com/office/officeart/2005/8/layout/hList9"/>
    <dgm:cxn modelId="{12D4104F-D842-426C-84AF-1794DBBB68F7}" type="presParOf" srcId="{5A97FC6B-6BEA-4F72-9722-EFBBE5E4CBFB}" destId="{E83898F2-2210-42B3-892C-C863A4F13DAA}" srcOrd="1" destOrd="0" presId="urn:microsoft.com/office/officeart/2005/8/layout/hList9"/>
    <dgm:cxn modelId="{D2A749D9-F3EC-45AB-BF7E-6CB0598818BE}" type="presParOf" srcId="{4C4A37AD-8C05-4BCC-8DE1-38CCB86D99CB}" destId="{12F9CCFC-8AC5-4C26-80C9-BBF4FF16A7D5}" srcOrd="3" destOrd="0" presId="urn:microsoft.com/office/officeart/2005/8/layout/hList9"/>
    <dgm:cxn modelId="{E34BAEBF-7564-4284-9D0B-274CEAC007C4}" type="presParOf" srcId="{12F9CCFC-8AC5-4C26-80C9-BBF4FF16A7D5}" destId="{26EB114A-29BC-4BA9-BCB6-1862C6428A99}" srcOrd="0" destOrd="0" presId="urn:microsoft.com/office/officeart/2005/8/layout/hList9"/>
    <dgm:cxn modelId="{85CD7F01-079D-489C-B5D6-E13D1081AEBF}" type="presParOf" srcId="{12F9CCFC-8AC5-4C26-80C9-BBF4FF16A7D5}" destId="{144FB8FF-A276-4DBB-A86D-A6C064C60801}" srcOrd="1" destOrd="0" presId="urn:microsoft.com/office/officeart/2005/8/layout/hList9"/>
    <dgm:cxn modelId="{2ED07710-6A5C-4EA0-84C0-EB42BD28AA7D}" type="presParOf" srcId="{4C4A37AD-8C05-4BCC-8DE1-38CCB86D99CB}" destId="{264568F2-DCBB-4D4A-A7E1-6E668FAA46A5}" srcOrd="4" destOrd="0" presId="urn:microsoft.com/office/officeart/2005/8/layout/hList9"/>
    <dgm:cxn modelId="{E2726101-934B-4633-BFEA-0CA141154E3E}" type="presParOf" srcId="{264568F2-DCBB-4D4A-A7E1-6E668FAA46A5}" destId="{2CB9E5FD-F147-42B1-992F-3BFB63BA83F8}" srcOrd="0" destOrd="0" presId="urn:microsoft.com/office/officeart/2005/8/layout/hList9"/>
    <dgm:cxn modelId="{6ED12198-4A5C-40CB-9D8B-7EF027DD2FF0}" type="presParOf" srcId="{264568F2-DCBB-4D4A-A7E1-6E668FAA46A5}" destId="{A6794018-115E-4484-8EC3-9740FB3100BB}" srcOrd="1" destOrd="0" presId="urn:microsoft.com/office/officeart/2005/8/layout/hList9"/>
    <dgm:cxn modelId="{5DD52BC9-3324-4F61-9353-282FA5A4AD62}" type="presParOf" srcId="{9CC8887E-7C23-4180-9627-D6DFFC4BA290}" destId="{1E4A47AF-A998-4E63-A46E-AD38CA7EEC9C}" srcOrd="2" destOrd="0" presId="urn:microsoft.com/office/officeart/2005/8/layout/hList9"/>
    <dgm:cxn modelId="{7CFEEACF-104E-48BA-AC64-449A7394EF61}" type="presParOf" srcId="{9CC8887E-7C23-4180-9627-D6DFFC4BA290}" destId="{86575CA7-6B8E-42B2-B197-B3CDDD91C3F2}" srcOrd="3" destOrd="0" presId="urn:microsoft.com/office/officeart/2005/8/layout/hList9"/>
    <dgm:cxn modelId="{A1B32DD1-EF49-409D-8054-561DFEC9D7B7}" type="presParOf" srcId="{9CC8887E-7C23-4180-9627-D6DFFC4BA290}" destId="{FA75E53A-F710-424D-B437-E3F2224231E9}" srcOrd="4" destOrd="0" presId="urn:microsoft.com/office/officeart/2005/8/layout/hList9"/>
    <dgm:cxn modelId="{BA1918F1-29DD-4A58-983A-2F52F7851837}" type="presParOf" srcId="{9CC8887E-7C23-4180-9627-D6DFFC4BA290}" destId="{5653F251-0EA2-4FFF-AF9E-86A382387180}" srcOrd="5" destOrd="0" presId="urn:microsoft.com/office/officeart/2005/8/layout/hList9"/>
    <dgm:cxn modelId="{A9344C37-E2D5-49EE-BEB3-945C58804000}" type="presParOf" srcId="{9CC8887E-7C23-4180-9627-D6DFFC4BA290}" destId="{35AC188E-735D-4A0E-ADFE-36EB88288CE6}" srcOrd="6" destOrd="0" presId="urn:microsoft.com/office/officeart/2005/8/layout/hList9"/>
    <dgm:cxn modelId="{B82E6217-53BC-420F-B5E7-19FE948F7AFB}" type="presParOf" srcId="{35AC188E-735D-4A0E-ADFE-36EB88288CE6}" destId="{B5EF64F3-9ABF-4BF8-AF2C-7AD2971E631C}" srcOrd="0" destOrd="0" presId="urn:microsoft.com/office/officeart/2005/8/layout/hList9"/>
    <dgm:cxn modelId="{23DD1C0E-0EF3-4D9C-93F4-D3AD789415DF}" type="presParOf" srcId="{35AC188E-735D-4A0E-ADFE-36EB88288CE6}" destId="{D90CD312-0084-4DFC-8F93-390905C5BFD4}" srcOrd="1" destOrd="0" presId="urn:microsoft.com/office/officeart/2005/8/layout/hList9"/>
    <dgm:cxn modelId="{1281B8E0-C85D-4219-9FD4-037433154C70}" type="presParOf" srcId="{D90CD312-0084-4DFC-8F93-390905C5BFD4}" destId="{D874D973-7B65-438D-A0D0-63586355C655}" srcOrd="0" destOrd="0" presId="urn:microsoft.com/office/officeart/2005/8/layout/hList9"/>
    <dgm:cxn modelId="{402C89A4-DA82-45C0-9500-9F37A32D51DD}" type="presParOf" srcId="{D90CD312-0084-4DFC-8F93-390905C5BFD4}" destId="{A23D2CFC-052C-4EA4-92D5-E1762FB3F64B}" srcOrd="1" destOrd="0" presId="urn:microsoft.com/office/officeart/2005/8/layout/hList9"/>
    <dgm:cxn modelId="{BEC6ECAD-48C0-42DF-91BA-424B2709ACBF}" type="presParOf" srcId="{35AC188E-735D-4A0E-ADFE-36EB88288CE6}" destId="{18B2BEEC-D75B-45C9-9E19-B2130732D98C}" srcOrd="2" destOrd="0" presId="urn:microsoft.com/office/officeart/2005/8/layout/hList9"/>
    <dgm:cxn modelId="{F997DCAA-5364-4B17-A04D-14A95BCAB5DF}" type="presParOf" srcId="{18B2BEEC-D75B-45C9-9E19-B2130732D98C}" destId="{E259D418-1FD5-47E4-839C-EAF78040C5F7}" srcOrd="0" destOrd="0" presId="urn:microsoft.com/office/officeart/2005/8/layout/hList9"/>
    <dgm:cxn modelId="{7CC1E7DB-CE0A-4CDD-918A-A3E6878BE541}" type="presParOf" srcId="{18B2BEEC-D75B-45C9-9E19-B2130732D98C}" destId="{C9F3AD67-DE76-4EC1-A5F2-0C46581C35DF}" srcOrd="1" destOrd="0" presId="urn:microsoft.com/office/officeart/2005/8/layout/hList9"/>
    <dgm:cxn modelId="{9223743E-922E-4497-8E0C-A6DF6CF2F2CD}" type="presParOf" srcId="{35AC188E-735D-4A0E-ADFE-36EB88288CE6}" destId="{00CA2EC7-00D0-47A0-B89F-D85E4F596F26}" srcOrd="3" destOrd="0" presId="urn:microsoft.com/office/officeart/2005/8/layout/hList9"/>
    <dgm:cxn modelId="{F7D62986-23A7-4806-99C2-696372335432}" type="presParOf" srcId="{00CA2EC7-00D0-47A0-B89F-D85E4F596F26}" destId="{B187CA29-6B0B-4AD7-ACB4-4370C167CE07}" srcOrd="0" destOrd="0" presId="urn:microsoft.com/office/officeart/2005/8/layout/hList9"/>
    <dgm:cxn modelId="{B101FAE5-E6E3-46FC-A0AD-783962F3A912}" type="presParOf" srcId="{00CA2EC7-00D0-47A0-B89F-D85E4F596F26}" destId="{7619BF8E-9459-4F49-9D98-894CFE83FFAB}" srcOrd="1" destOrd="0" presId="urn:microsoft.com/office/officeart/2005/8/layout/hList9"/>
    <dgm:cxn modelId="{859F0899-DE0E-4DF8-8B58-DF11AAFE801F}" type="presParOf" srcId="{35AC188E-735D-4A0E-ADFE-36EB88288CE6}" destId="{39153D87-2A76-4D65-8C3F-2A90136BEB9A}" srcOrd="4" destOrd="0" presId="urn:microsoft.com/office/officeart/2005/8/layout/hList9"/>
    <dgm:cxn modelId="{C58718B8-35DF-45B2-B3F8-42D1B1791852}" type="presParOf" srcId="{39153D87-2A76-4D65-8C3F-2A90136BEB9A}" destId="{CFB44A07-C875-4C6C-AAAC-5357F6B02C29}" srcOrd="0" destOrd="0" presId="urn:microsoft.com/office/officeart/2005/8/layout/hList9"/>
    <dgm:cxn modelId="{664459B5-E677-4B49-AF02-5E45FC00ADBA}" type="presParOf" srcId="{39153D87-2A76-4D65-8C3F-2A90136BEB9A}" destId="{7B209D02-09B8-4647-82E2-824DDFE56AF0}" srcOrd="1" destOrd="0" presId="urn:microsoft.com/office/officeart/2005/8/layout/hList9"/>
    <dgm:cxn modelId="{A01EE22E-137C-4616-B1DD-86EC889EB128}" type="presParOf" srcId="{35AC188E-735D-4A0E-ADFE-36EB88288CE6}" destId="{4AC8DD74-288F-4A2B-9715-D6D5A3230BFA}" srcOrd="5" destOrd="0" presId="urn:microsoft.com/office/officeart/2005/8/layout/hList9"/>
    <dgm:cxn modelId="{54BD8CA5-EE5A-454A-93B3-1FAC9896D924}" type="presParOf" srcId="{4AC8DD74-288F-4A2B-9715-D6D5A3230BFA}" destId="{8CB39305-FD55-410A-B942-E415FD6E4A1A}" srcOrd="0" destOrd="0" presId="urn:microsoft.com/office/officeart/2005/8/layout/hList9"/>
    <dgm:cxn modelId="{871D0772-359A-4517-95B6-B038E9665D05}" type="presParOf" srcId="{4AC8DD74-288F-4A2B-9715-D6D5A3230BFA}" destId="{25E9E20E-B304-4BAF-9366-9ACFCD33EEAF}" srcOrd="1" destOrd="0" presId="urn:microsoft.com/office/officeart/2005/8/layout/hList9"/>
    <dgm:cxn modelId="{6E603A28-022D-4CC1-A0E1-28437F17ADC8}" type="presParOf" srcId="{9CC8887E-7C23-4180-9627-D6DFFC4BA290}" destId="{87989065-C5D4-4BBD-A2B5-12221C8792BD}" srcOrd="7" destOrd="0" presId="urn:microsoft.com/office/officeart/2005/8/layout/hList9"/>
    <dgm:cxn modelId="{5C1B5AB6-B4E9-4CAB-9345-1A0B826EBF94}" type="presParOf" srcId="{9CC8887E-7C23-4180-9627-D6DFFC4BA290}" destId="{85B3ACBA-F54A-441B-8144-9196262553C1}" srcOrd="8" destOrd="0" presId="urn:microsoft.com/office/officeart/2005/8/layout/hList9"/>
    <dgm:cxn modelId="{4C813ABB-05DF-49C9-92D0-762AC4DE5CDC}" type="presParOf" srcId="{9CC8887E-7C23-4180-9627-D6DFFC4BA290}" destId="{6F2221AB-1BA4-464F-BA77-7576A4FE29BD}" srcOrd="9" destOrd="0" presId="urn:microsoft.com/office/officeart/2005/8/layout/hList9"/>
    <dgm:cxn modelId="{B551FE98-BA06-450E-B71F-91001890391F}" type="presParOf" srcId="{9CC8887E-7C23-4180-9627-D6DFFC4BA290}" destId="{7ABA2DE9-4B59-47F2-9479-6A074789596F}" srcOrd="10" destOrd="0" presId="urn:microsoft.com/office/officeart/2005/8/layout/hList9"/>
    <dgm:cxn modelId="{3364CF71-40F0-49BD-88D0-D6C708A7ABFB}" type="presParOf" srcId="{9CC8887E-7C23-4180-9627-D6DFFC4BA290}" destId="{BF84692A-DFB3-4B60-8653-42A9C5DC67BD}" srcOrd="11" destOrd="0" presId="urn:microsoft.com/office/officeart/2005/8/layout/hList9"/>
    <dgm:cxn modelId="{7A137BAE-2CDE-4371-9ED9-43C5945A5654}" type="presParOf" srcId="{BF84692A-DFB3-4B60-8653-42A9C5DC67BD}" destId="{AA73A7CA-3516-48A3-979A-785FCCAAC349}" srcOrd="0" destOrd="0" presId="urn:microsoft.com/office/officeart/2005/8/layout/hList9"/>
    <dgm:cxn modelId="{C8A1564D-9999-4A39-8527-C109A9D694A0}" type="presParOf" srcId="{BF84692A-DFB3-4B60-8653-42A9C5DC67BD}" destId="{87C03717-8BC0-4375-9D1B-A790A9A18731}" srcOrd="1" destOrd="0" presId="urn:microsoft.com/office/officeart/2005/8/layout/hList9"/>
    <dgm:cxn modelId="{72A47E23-08CF-491E-BCB7-DF4C725F47DB}" type="presParOf" srcId="{87C03717-8BC0-4375-9D1B-A790A9A18731}" destId="{46E2F930-DAAD-4A00-B57A-96F838073987}" srcOrd="0" destOrd="0" presId="urn:microsoft.com/office/officeart/2005/8/layout/hList9"/>
    <dgm:cxn modelId="{60D68A9F-4067-4A4F-A396-357F7F0E91A2}" type="presParOf" srcId="{87C03717-8BC0-4375-9D1B-A790A9A18731}" destId="{4263E6CF-A763-4305-9F40-B7598073AD84}" srcOrd="1" destOrd="0" presId="urn:microsoft.com/office/officeart/2005/8/layout/hList9"/>
    <dgm:cxn modelId="{A64213EB-C4BF-424E-93CF-6064815929D7}" type="presParOf" srcId="{BF84692A-DFB3-4B60-8653-42A9C5DC67BD}" destId="{9BA5FC0A-B2C8-40D0-B0EF-A0C777D2DACE}" srcOrd="2" destOrd="0" presId="urn:microsoft.com/office/officeart/2005/8/layout/hList9"/>
    <dgm:cxn modelId="{02A67B35-1CD9-49B3-BDE5-4E9B6EEAC6E5}" type="presParOf" srcId="{9BA5FC0A-B2C8-40D0-B0EF-A0C777D2DACE}" destId="{ECC65EBE-C336-4093-B994-A8E05E22D92E}" srcOrd="0" destOrd="0" presId="urn:microsoft.com/office/officeart/2005/8/layout/hList9"/>
    <dgm:cxn modelId="{8E69CD91-EED4-474C-8C29-CC1318079D9D}" type="presParOf" srcId="{9BA5FC0A-B2C8-40D0-B0EF-A0C777D2DACE}" destId="{0A044717-790F-475D-AD91-049F15FFDDCE}" srcOrd="1" destOrd="0" presId="urn:microsoft.com/office/officeart/2005/8/layout/hList9"/>
    <dgm:cxn modelId="{B3B06F9D-8987-4BCE-B10E-0C06E90BACDB}" type="presParOf" srcId="{BF84692A-DFB3-4B60-8653-42A9C5DC67BD}" destId="{0EB74524-93F6-4368-8E89-6C8F7D1913A7}" srcOrd="3" destOrd="0" presId="urn:microsoft.com/office/officeart/2005/8/layout/hList9"/>
    <dgm:cxn modelId="{9641A205-2C58-4045-9BAC-763380959FD6}" type="presParOf" srcId="{0EB74524-93F6-4368-8E89-6C8F7D1913A7}" destId="{00124C39-FAB4-4DFF-A314-19CD664AD22A}" srcOrd="0" destOrd="0" presId="urn:microsoft.com/office/officeart/2005/8/layout/hList9"/>
    <dgm:cxn modelId="{4D7C8192-967D-4162-BD29-12BD4E624A3F}" type="presParOf" srcId="{0EB74524-93F6-4368-8E89-6C8F7D1913A7}" destId="{0300280C-77A4-4F26-B560-6E2B67A67C24}" srcOrd="1" destOrd="0" presId="urn:microsoft.com/office/officeart/2005/8/layout/hList9"/>
    <dgm:cxn modelId="{B4C2B32F-1CEA-4DED-9FCC-510BE9A1761A}" type="presParOf" srcId="{9CC8887E-7C23-4180-9627-D6DFFC4BA290}" destId="{E3A63CBD-21A5-4474-BEEA-11C8C732940D}" srcOrd="12" destOrd="0" presId="urn:microsoft.com/office/officeart/2005/8/layout/hList9"/>
    <dgm:cxn modelId="{EE19430D-0DA4-499F-8E75-D2683DCB11AF}" type="presParOf" srcId="{9CC8887E-7C23-4180-9627-D6DFFC4BA290}" destId="{1DD28BBF-F275-4AFC-BB4F-DC685F94217E}" srcOrd="13" destOrd="0" presId="urn:microsoft.com/office/officeart/2005/8/layout/hList9"/>
    <dgm:cxn modelId="{DBFB4EFD-A631-4BD9-8DA9-05DDDF7514B4}" type="presParOf" srcId="{9CC8887E-7C23-4180-9627-D6DFFC4BA290}" destId="{4A48816A-0621-4BCB-ADCC-FF3C116E6AF3}" srcOrd="14" destOrd="0" presId="urn:microsoft.com/office/officeart/2005/8/layout/hList9"/>
    <dgm:cxn modelId="{9CFAAE1F-131D-426B-A54D-687F1044932A}" type="presParOf" srcId="{9CC8887E-7C23-4180-9627-D6DFFC4BA290}" destId="{E6F355DC-F881-4732-95C8-09B7C4375425}" srcOrd="15" destOrd="0" presId="urn:microsoft.com/office/officeart/2005/8/layout/hList9"/>
    <dgm:cxn modelId="{C8C6BBFE-C469-4227-829D-56DDD48C5D02}" type="presParOf" srcId="{9CC8887E-7C23-4180-9627-D6DFFC4BA290}" destId="{D150D30C-FD93-40CD-BF38-72D509A309B1}" srcOrd="16" destOrd="0" presId="urn:microsoft.com/office/officeart/2005/8/layout/hList9"/>
    <dgm:cxn modelId="{7D39C974-570B-48D4-8AA0-4B56B4E5B899}" type="presParOf" srcId="{D150D30C-FD93-40CD-BF38-72D509A309B1}" destId="{2AF29964-300F-46E6-8CE2-0DC306EA6EAE}" srcOrd="0" destOrd="0" presId="urn:microsoft.com/office/officeart/2005/8/layout/hList9"/>
    <dgm:cxn modelId="{9CDDE1B9-62F1-48DC-A41F-5D114340C92A}" type="presParOf" srcId="{D150D30C-FD93-40CD-BF38-72D509A309B1}" destId="{749D5384-8FFE-4E41-881E-00884761FB6E}" srcOrd="1" destOrd="0" presId="urn:microsoft.com/office/officeart/2005/8/layout/hList9"/>
    <dgm:cxn modelId="{4EB2CEB8-3258-416E-B401-4F30A83436F6}" type="presParOf" srcId="{749D5384-8FFE-4E41-881E-00884761FB6E}" destId="{CA3FD793-950A-49D8-B690-A1C89A4180FC}" srcOrd="0" destOrd="0" presId="urn:microsoft.com/office/officeart/2005/8/layout/hList9"/>
    <dgm:cxn modelId="{65546E5F-8FD5-4D93-AFEF-0EE906E8E009}" type="presParOf" srcId="{749D5384-8FFE-4E41-881E-00884761FB6E}" destId="{FBA78C35-7725-4653-B22A-DE88165188D9}" srcOrd="1" destOrd="0" presId="urn:microsoft.com/office/officeart/2005/8/layout/hList9"/>
    <dgm:cxn modelId="{E58ADC2A-ACF5-4FF8-868A-D361DA79BB11}" type="presParOf" srcId="{D150D30C-FD93-40CD-BF38-72D509A309B1}" destId="{AA389636-C4E4-451D-A09D-5B068049CF2B}" srcOrd="2" destOrd="0" presId="urn:microsoft.com/office/officeart/2005/8/layout/hList9"/>
    <dgm:cxn modelId="{E379EFDF-601A-4C28-B28E-D8D802743052}" type="presParOf" srcId="{AA389636-C4E4-451D-A09D-5B068049CF2B}" destId="{A38F1B6F-C4F2-4A2B-997B-A6859427907E}" srcOrd="0" destOrd="0" presId="urn:microsoft.com/office/officeart/2005/8/layout/hList9"/>
    <dgm:cxn modelId="{500848FE-D5EF-4BD4-A2EA-3D3D785CDD56}" type="presParOf" srcId="{AA389636-C4E4-451D-A09D-5B068049CF2B}" destId="{94F127C5-AAE3-453C-AAEB-C8DA005D10EC}" srcOrd="1" destOrd="0" presId="urn:microsoft.com/office/officeart/2005/8/layout/hList9"/>
    <dgm:cxn modelId="{20D9F1D8-28A0-41B8-B8EA-2A356BB22C45}" type="presParOf" srcId="{D150D30C-FD93-40CD-BF38-72D509A309B1}" destId="{05A0A710-C242-4751-85C9-259E2E9F9282}" srcOrd="3" destOrd="0" presId="urn:microsoft.com/office/officeart/2005/8/layout/hList9"/>
    <dgm:cxn modelId="{AE71B197-B20E-490F-B83C-B60EB04D04EB}" type="presParOf" srcId="{05A0A710-C242-4751-85C9-259E2E9F9282}" destId="{532B49B4-2A57-48F9-A09D-26214487FB50}" srcOrd="0" destOrd="0" presId="urn:microsoft.com/office/officeart/2005/8/layout/hList9"/>
    <dgm:cxn modelId="{1B260C65-4F6D-4E94-BC44-54ABE2BDA7BD}" type="presParOf" srcId="{05A0A710-C242-4751-85C9-259E2E9F9282}" destId="{A697BE4C-5FDA-4C0B-9D40-F9B274A80890}" srcOrd="1" destOrd="0" presId="urn:microsoft.com/office/officeart/2005/8/layout/hList9"/>
    <dgm:cxn modelId="{FA887B12-B3FD-4D0A-BA90-D3ED0AA5F2CC}" type="presParOf" srcId="{9CC8887E-7C23-4180-9627-D6DFFC4BA290}" destId="{B98E8282-4A13-4C7C-BB0E-6324270D849B}" srcOrd="17" destOrd="0" presId="urn:microsoft.com/office/officeart/2005/8/layout/hList9"/>
    <dgm:cxn modelId="{5F58D0EA-5E63-4239-A3DF-A4B829988FE6}" type="presParOf" srcId="{9CC8887E-7C23-4180-9627-D6DFFC4BA290}" destId="{8A94A3B2-4BDD-4461-B16A-D22FF0286D27}" srcOrd="1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A076F-329C-4890-9E32-9C515CF8B601}">
      <dsp:nvSpPr>
        <dsp:cNvPr id="0" name=""/>
        <dsp:cNvSpPr/>
      </dsp:nvSpPr>
      <dsp:spPr>
        <a:xfrm>
          <a:off x="1225" y="1712882"/>
          <a:ext cx="1333911" cy="1100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fr-FR" sz="1000" kern="1200"/>
            <a:t>moyenne et/ou haute saison</a:t>
          </a:r>
        </a:p>
        <a:p>
          <a:pPr marL="57150" lvl="1" indent="-57150" algn="l" defTabSz="444500">
            <a:lnSpc>
              <a:spcPct val="90000"/>
            </a:lnSpc>
            <a:spcBef>
              <a:spcPct val="0"/>
            </a:spcBef>
            <a:spcAft>
              <a:spcPct val="15000"/>
            </a:spcAft>
            <a:buChar char="••"/>
          </a:pPr>
          <a:r>
            <a:rPr lang="fr-FR" sz="1000" kern="1200"/>
            <a:t> emploi saisonnier durable ou temporaire</a:t>
          </a:r>
        </a:p>
      </dsp:txBody>
      <dsp:txXfrm>
        <a:off x="26544" y="1738201"/>
        <a:ext cx="1283273" cy="813803"/>
      </dsp:txXfrm>
    </dsp:sp>
    <dsp:sp modelId="{D6D66C2B-9285-495A-8E44-7E80097F1B88}">
      <dsp:nvSpPr>
        <dsp:cNvPr id="0" name=""/>
        <dsp:cNvSpPr/>
      </dsp:nvSpPr>
      <dsp:spPr>
        <a:xfrm>
          <a:off x="755939" y="1993201"/>
          <a:ext cx="1444042" cy="1444042"/>
        </a:xfrm>
        <a:prstGeom prst="leftCircularArrow">
          <a:avLst>
            <a:gd name="adj1" fmla="val 2969"/>
            <a:gd name="adj2" fmla="val 363730"/>
            <a:gd name="adj3" fmla="val 2139241"/>
            <a:gd name="adj4" fmla="val 9024489"/>
            <a:gd name="adj5" fmla="val 34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60D247-EF98-45A1-A874-1DFE00BE4DED}">
      <dsp:nvSpPr>
        <dsp:cNvPr id="0" name=""/>
        <dsp:cNvSpPr/>
      </dsp:nvSpPr>
      <dsp:spPr>
        <a:xfrm>
          <a:off x="297649" y="2577323"/>
          <a:ext cx="1185699" cy="4715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FR" sz="1700" kern="1200"/>
            <a:t>année 1</a:t>
          </a:r>
        </a:p>
      </dsp:txBody>
      <dsp:txXfrm>
        <a:off x="311459" y="2591133"/>
        <a:ext cx="1158079" cy="443893"/>
      </dsp:txXfrm>
    </dsp:sp>
    <dsp:sp modelId="{1C97B912-E496-46BF-8ECD-AE11E213B3FC}">
      <dsp:nvSpPr>
        <dsp:cNvPr id="0" name=""/>
        <dsp:cNvSpPr/>
      </dsp:nvSpPr>
      <dsp:spPr>
        <a:xfrm>
          <a:off x="1687481" y="1712882"/>
          <a:ext cx="1333911" cy="1100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endParaRPr lang="fr-FR" sz="1000" kern="1200"/>
        </a:p>
        <a:p>
          <a:pPr marL="57150" lvl="1" indent="-57150" algn="l" defTabSz="444500">
            <a:lnSpc>
              <a:spcPct val="90000"/>
            </a:lnSpc>
            <a:spcBef>
              <a:spcPct val="0"/>
            </a:spcBef>
            <a:spcAft>
              <a:spcPct val="15000"/>
            </a:spcAft>
            <a:buChar char="••"/>
          </a:pPr>
          <a:r>
            <a:rPr lang="fr-FR" sz="1000" kern="1200"/>
            <a:t>hors saison</a:t>
          </a:r>
        </a:p>
        <a:p>
          <a:pPr marL="57150" lvl="1" indent="-57150" algn="l" defTabSz="444500">
            <a:lnSpc>
              <a:spcPct val="90000"/>
            </a:lnSpc>
            <a:spcBef>
              <a:spcPct val="0"/>
            </a:spcBef>
            <a:spcAft>
              <a:spcPct val="15000"/>
            </a:spcAft>
            <a:buChar char="••"/>
          </a:pPr>
          <a:r>
            <a:rPr lang="fr-FR" sz="1000" kern="1200"/>
            <a:t>module qualifiant</a:t>
          </a:r>
        </a:p>
      </dsp:txBody>
      <dsp:txXfrm>
        <a:off x="1712800" y="1973958"/>
        <a:ext cx="1283273" cy="813803"/>
      </dsp:txXfrm>
    </dsp:sp>
    <dsp:sp modelId="{EE35BD7F-10C6-4B02-AA00-4587AB09F385}">
      <dsp:nvSpPr>
        <dsp:cNvPr id="0" name=""/>
        <dsp:cNvSpPr/>
      </dsp:nvSpPr>
      <dsp:spPr>
        <a:xfrm>
          <a:off x="2450019" y="1009251"/>
          <a:ext cx="1616645" cy="1616645"/>
        </a:xfrm>
        <a:prstGeom prst="circularArrow">
          <a:avLst>
            <a:gd name="adj1" fmla="val 2652"/>
            <a:gd name="adj2" fmla="val 322497"/>
            <a:gd name="adj3" fmla="val 19318992"/>
            <a:gd name="adj4" fmla="val 12392510"/>
            <a:gd name="adj5" fmla="val 309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37E48EC-52EF-4D80-A7FC-E7D07BEDBD13}">
      <dsp:nvSpPr>
        <dsp:cNvPr id="0" name=""/>
        <dsp:cNvSpPr/>
      </dsp:nvSpPr>
      <dsp:spPr>
        <a:xfrm>
          <a:off x="1983906" y="1477125"/>
          <a:ext cx="1185699" cy="4715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FR" sz="1700" kern="1200"/>
            <a:t>année 1 et 2</a:t>
          </a:r>
        </a:p>
      </dsp:txBody>
      <dsp:txXfrm>
        <a:off x="1997716" y="1490935"/>
        <a:ext cx="1158079" cy="443893"/>
      </dsp:txXfrm>
    </dsp:sp>
    <dsp:sp modelId="{9546B978-B479-4B22-879A-6A20FAACDC57}">
      <dsp:nvSpPr>
        <dsp:cNvPr id="0" name=""/>
        <dsp:cNvSpPr/>
      </dsp:nvSpPr>
      <dsp:spPr>
        <a:xfrm>
          <a:off x="3373738" y="1642381"/>
          <a:ext cx="1333911" cy="1100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fr-FR" sz="1000" kern="1200"/>
            <a:t>moyenne et/ou haute saison</a:t>
          </a:r>
        </a:p>
        <a:p>
          <a:pPr marL="57150" lvl="1" indent="-57150" algn="l" defTabSz="444500">
            <a:lnSpc>
              <a:spcPct val="90000"/>
            </a:lnSpc>
            <a:spcBef>
              <a:spcPct val="0"/>
            </a:spcBef>
            <a:spcAft>
              <a:spcPct val="15000"/>
            </a:spcAft>
            <a:buChar char="••"/>
          </a:pPr>
          <a:r>
            <a:rPr lang="fr-FR" sz="1000" kern="1200"/>
            <a:t>emploi saisonnier durable</a:t>
          </a:r>
        </a:p>
      </dsp:txBody>
      <dsp:txXfrm>
        <a:off x="3399057" y="1667700"/>
        <a:ext cx="1283273" cy="813803"/>
      </dsp:txXfrm>
    </dsp:sp>
    <dsp:sp modelId="{38578DDE-61F9-4902-8033-F9CA0744BF4A}">
      <dsp:nvSpPr>
        <dsp:cNvPr id="0" name=""/>
        <dsp:cNvSpPr/>
      </dsp:nvSpPr>
      <dsp:spPr>
        <a:xfrm>
          <a:off x="4128452" y="1993201"/>
          <a:ext cx="1444042" cy="1444042"/>
        </a:xfrm>
        <a:prstGeom prst="leftCircularArrow">
          <a:avLst>
            <a:gd name="adj1" fmla="val 2969"/>
            <a:gd name="adj2" fmla="val 363730"/>
            <a:gd name="adj3" fmla="val 2139241"/>
            <a:gd name="adj4" fmla="val 9024489"/>
            <a:gd name="adj5" fmla="val 34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0917C1-5769-4CE4-8187-0AC25C61A7CA}">
      <dsp:nvSpPr>
        <dsp:cNvPr id="0" name=""/>
        <dsp:cNvSpPr/>
      </dsp:nvSpPr>
      <dsp:spPr>
        <a:xfrm>
          <a:off x="3670162" y="2577323"/>
          <a:ext cx="1185699" cy="4715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FR" sz="1700" kern="1200"/>
            <a:t>année 2</a:t>
          </a:r>
        </a:p>
      </dsp:txBody>
      <dsp:txXfrm>
        <a:off x="3683972" y="2591133"/>
        <a:ext cx="1158079" cy="443893"/>
      </dsp:txXfrm>
    </dsp:sp>
    <dsp:sp modelId="{F13C428E-EA55-4E45-8DF0-23E399EBBEBD}">
      <dsp:nvSpPr>
        <dsp:cNvPr id="0" name=""/>
        <dsp:cNvSpPr/>
      </dsp:nvSpPr>
      <dsp:spPr>
        <a:xfrm>
          <a:off x="5059994" y="1712882"/>
          <a:ext cx="1333911" cy="1100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fr-FR" sz="1000" kern="1200"/>
            <a:t>hors saison</a:t>
          </a:r>
        </a:p>
        <a:p>
          <a:pPr marL="57150" lvl="1" indent="-57150" algn="l" defTabSz="444500">
            <a:lnSpc>
              <a:spcPct val="90000"/>
            </a:lnSpc>
            <a:spcBef>
              <a:spcPct val="0"/>
            </a:spcBef>
            <a:spcAft>
              <a:spcPct val="15000"/>
            </a:spcAft>
            <a:buChar char="••"/>
          </a:pPr>
          <a:r>
            <a:rPr lang="fr-FR" sz="1000" kern="1200"/>
            <a:t>module qualifiant </a:t>
          </a:r>
        </a:p>
        <a:p>
          <a:pPr marL="57150" lvl="1" indent="-57150" algn="l" defTabSz="444500">
            <a:lnSpc>
              <a:spcPct val="90000"/>
            </a:lnSpc>
            <a:spcBef>
              <a:spcPct val="0"/>
            </a:spcBef>
            <a:spcAft>
              <a:spcPct val="15000"/>
            </a:spcAft>
            <a:buChar char="••"/>
          </a:pPr>
          <a:r>
            <a:rPr lang="fr-FR" sz="1000" kern="1200"/>
            <a:t>diplôme ou titre</a:t>
          </a:r>
        </a:p>
        <a:p>
          <a:pPr marL="57150" lvl="1" indent="-57150" algn="l" defTabSz="444500">
            <a:lnSpc>
              <a:spcPct val="90000"/>
            </a:lnSpc>
            <a:spcBef>
              <a:spcPct val="0"/>
            </a:spcBef>
            <a:spcAft>
              <a:spcPct val="15000"/>
            </a:spcAft>
            <a:buChar char="••"/>
          </a:pPr>
          <a:endParaRPr lang="fr-FR" sz="1000" kern="1200"/>
        </a:p>
      </dsp:txBody>
      <dsp:txXfrm>
        <a:off x="5085313" y="1973958"/>
        <a:ext cx="1283273" cy="813803"/>
      </dsp:txXfrm>
    </dsp:sp>
    <dsp:sp modelId="{95C7787C-CF9C-4572-B42C-91C3EC88C525}">
      <dsp:nvSpPr>
        <dsp:cNvPr id="0" name=""/>
        <dsp:cNvSpPr/>
      </dsp:nvSpPr>
      <dsp:spPr>
        <a:xfrm>
          <a:off x="5803593" y="1045580"/>
          <a:ext cx="1614486" cy="1614486"/>
        </a:xfrm>
        <a:prstGeom prst="circularArrow">
          <a:avLst>
            <a:gd name="adj1" fmla="val 2655"/>
            <a:gd name="adj2" fmla="val 322955"/>
            <a:gd name="adj3" fmla="val 19501534"/>
            <a:gd name="adj4" fmla="val 12575511"/>
            <a:gd name="adj5" fmla="val 309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F92DC6-5C74-44DB-A262-BC8F018572DB}">
      <dsp:nvSpPr>
        <dsp:cNvPr id="0" name=""/>
        <dsp:cNvSpPr/>
      </dsp:nvSpPr>
      <dsp:spPr>
        <a:xfrm>
          <a:off x="5356419" y="1477125"/>
          <a:ext cx="1185699" cy="4715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FR" sz="1700" kern="1200"/>
            <a:t>année 2 et 3</a:t>
          </a:r>
        </a:p>
      </dsp:txBody>
      <dsp:txXfrm>
        <a:off x="5370229" y="1490935"/>
        <a:ext cx="1158079" cy="443893"/>
      </dsp:txXfrm>
    </dsp:sp>
    <dsp:sp modelId="{791E01BD-1F74-434E-9FE9-452E57F248D4}">
      <dsp:nvSpPr>
        <dsp:cNvPr id="0" name=""/>
        <dsp:cNvSpPr/>
      </dsp:nvSpPr>
      <dsp:spPr>
        <a:xfrm>
          <a:off x="6746251" y="1712882"/>
          <a:ext cx="1333911" cy="1100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t" anchorCtr="0">
          <a:noAutofit/>
        </a:bodyPr>
        <a:lstStyle/>
        <a:p>
          <a:pPr marL="57150" lvl="1" indent="-57150" algn="l" defTabSz="444500">
            <a:lnSpc>
              <a:spcPct val="90000"/>
            </a:lnSpc>
            <a:spcBef>
              <a:spcPct val="0"/>
            </a:spcBef>
            <a:spcAft>
              <a:spcPct val="15000"/>
            </a:spcAft>
            <a:buChar char="••"/>
          </a:pPr>
          <a:r>
            <a:rPr lang="fr-FR" sz="1000" kern="1200"/>
            <a:t>moyenne et haute saison</a:t>
          </a:r>
        </a:p>
        <a:p>
          <a:pPr marL="57150" lvl="1" indent="-57150" algn="l" defTabSz="444500">
            <a:lnSpc>
              <a:spcPct val="90000"/>
            </a:lnSpc>
            <a:spcBef>
              <a:spcPct val="0"/>
            </a:spcBef>
            <a:spcAft>
              <a:spcPct val="15000"/>
            </a:spcAft>
            <a:buChar char="••"/>
          </a:pPr>
          <a:r>
            <a:rPr lang="fr-FR" sz="1000" kern="1200"/>
            <a:t>emploi pérenne</a:t>
          </a:r>
        </a:p>
      </dsp:txBody>
      <dsp:txXfrm>
        <a:off x="6771570" y="1738201"/>
        <a:ext cx="1283273" cy="813803"/>
      </dsp:txXfrm>
    </dsp:sp>
    <dsp:sp modelId="{BDF0514F-D3DE-457B-89E8-F4605A2A83A8}">
      <dsp:nvSpPr>
        <dsp:cNvPr id="0" name=""/>
        <dsp:cNvSpPr/>
      </dsp:nvSpPr>
      <dsp:spPr>
        <a:xfrm>
          <a:off x="7042675" y="2577323"/>
          <a:ext cx="1185699" cy="4715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fr-FR" sz="1700" kern="1200"/>
            <a:t>année 3</a:t>
          </a:r>
        </a:p>
      </dsp:txBody>
      <dsp:txXfrm>
        <a:off x="7056485" y="2591133"/>
        <a:ext cx="1158079" cy="4438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A11F3-A840-4A5C-80BD-024FB8A85383}">
      <dsp:nvSpPr>
        <dsp:cNvPr id="0" name=""/>
        <dsp:cNvSpPr/>
      </dsp:nvSpPr>
      <dsp:spPr>
        <a:xfrm>
          <a:off x="4650258" y="33995"/>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a:t>Gestion prévisionnelle territoriale des emplois et des compétences</a:t>
          </a:r>
        </a:p>
      </dsp:txBody>
      <dsp:txXfrm>
        <a:off x="4650258" y="33995"/>
        <a:ext cx="1119113" cy="1119113"/>
      </dsp:txXfrm>
    </dsp:sp>
    <dsp:sp modelId="{034229C4-0299-43F9-894E-7E027787E7FD}">
      <dsp:nvSpPr>
        <dsp:cNvPr id="0" name=""/>
        <dsp:cNvSpPr/>
      </dsp:nvSpPr>
      <dsp:spPr>
        <a:xfrm>
          <a:off x="2015436" y="1347"/>
          <a:ext cx="4198726" cy="4198726"/>
        </a:xfrm>
        <a:prstGeom prst="circularArrow">
          <a:avLst>
            <a:gd name="adj1" fmla="val 5197"/>
            <a:gd name="adj2" fmla="val 335716"/>
            <a:gd name="adj3" fmla="val 21294043"/>
            <a:gd name="adj4" fmla="val 19765537"/>
            <a:gd name="adj5" fmla="val 6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227F33-EC2E-4591-8D8F-06ADB4D200FC}">
      <dsp:nvSpPr>
        <dsp:cNvPr id="0" name=""/>
        <dsp:cNvSpPr/>
      </dsp:nvSpPr>
      <dsp:spPr>
        <a:xfrm>
          <a:off x="5327014" y="2116836"/>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a:t>formation des actifs du territoire en réponse aux besoins des entreprises</a:t>
          </a:r>
        </a:p>
      </dsp:txBody>
      <dsp:txXfrm>
        <a:off x="5327014" y="2116836"/>
        <a:ext cx="1119113" cy="1119113"/>
      </dsp:txXfrm>
    </dsp:sp>
    <dsp:sp modelId="{6AFC215B-B53F-4898-9872-96F0FA594AE9}">
      <dsp:nvSpPr>
        <dsp:cNvPr id="0" name=""/>
        <dsp:cNvSpPr/>
      </dsp:nvSpPr>
      <dsp:spPr>
        <a:xfrm>
          <a:off x="2015436" y="1347"/>
          <a:ext cx="4198726" cy="4198726"/>
        </a:xfrm>
        <a:prstGeom prst="circularArrow">
          <a:avLst>
            <a:gd name="adj1" fmla="val 5197"/>
            <a:gd name="adj2" fmla="val 335716"/>
            <a:gd name="adj3" fmla="val 4015529"/>
            <a:gd name="adj4" fmla="val 2252670"/>
            <a:gd name="adj5" fmla="val 6064"/>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652FB7-04EE-4737-AF70-B62C96CA1E85}">
      <dsp:nvSpPr>
        <dsp:cNvPr id="0" name=""/>
        <dsp:cNvSpPr/>
      </dsp:nvSpPr>
      <dsp:spPr>
        <a:xfrm>
          <a:off x="3555243" y="3404103"/>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a:t>en utilisant les infrastructures du territoire</a:t>
          </a:r>
        </a:p>
        <a:p>
          <a:pPr lvl="0" algn="ctr" defTabSz="444500">
            <a:lnSpc>
              <a:spcPct val="90000"/>
            </a:lnSpc>
            <a:spcBef>
              <a:spcPct val="0"/>
            </a:spcBef>
            <a:spcAft>
              <a:spcPct val="35000"/>
            </a:spcAft>
          </a:pPr>
          <a:r>
            <a:rPr lang="fr-FR" sz="1000" kern="1200"/>
            <a:t>(locaux  professionnels)</a:t>
          </a:r>
        </a:p>
      </dsp:txBody>
      <dsp:txXfrm>
        <a:off x="3555243" y="3404103"/>
        <a:ext cx="1119113" cy="1119113"/>
      </dsp:txXfrm>
    </dsp:sp>
    <dsp:sp modelId="{C3EA1621-9AA1-4C9B-8D23-9B0E8B8632E8}">
      <dsp:nvSpPr>
        <dsp:cNvPr id="0" name=""/>
        <dsp:cNvSpPr/>
      </dsp:nvSpPr>
      <dsp:spPr>
        <a:xfrm>
          <a:off x="1961448" y="-14760"/>
          <a:ext cx="4198726" cy="4198726"/>
        </a:xfrm>
        <a:prstGeom prst="circularArrow">
          <a:avLst>
            <a:gd name="adj1" fmla="val 5197"/>
            <a:gd name="adj2" fmla="val 335716"/>
            <a:gd name="adj3" fmla="val 8094031"/>
            <a:gd name="adj4" fmla="val 6344785"/>
            <a:gd name="adj5" fmla="val 6064"/>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D9CC18-88C2-4D21-8F63-9715BF9C9CD0}">
      <dsp:nvSpPr>
        <dsp:cNvPr id="0" name=""/>
        <dsp:cNvSpPr/>
      </dsp:nvSpPr>
      <dsp:spPr>
        <a:xfrm>
          <a:off x="1760977" y="2150576"/>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a:t>et les moyens techniques existants dans les entreprises</a:t>
          </a:r>
        </a:p>
        <a:p>
          <a:pPr lvl="0" algn="ctr" defTabSz="444500">
            <a:lnSpc>
              <a:spcPct val="90000"/>
            </a:lnSpc>
            <a:spcBef>
              <a:spcPct val="0"/>
            </a:spcBef>
            <a:spcAft>
              <a:spcPct val="35000"/>
            </a:spcAft>
          </a:pPr>
          <a:r>
            <a:rPr lang="fr-FR" sz="1000" kern="1200"/>
            <a:t>(matériels professionnels)</a:t>
          </a:r>
        </a:p>
      </dsp:txBody>
      <dsp:txXfrm>
        <a:off x="1760977" y="2150576"/>
        <a:ext cx="1119113" cy="1119113"/>
      </dsp:txXfrm>
    </dsp:sp>
    <dsp:sp modelId="{83CC226C-B2F6-4137-A2B1-02B9C296EBF0}">
      <dsp:nvSpPr>
        <dsp:cNvPr id="0" name=""/>
        <dsp:cNvSpPr/>
      </dsp:nvSpPr>
      <dsp:spPr>
        <a:xfrm>
          <a:off x="1984105" y="52481"/>
          <a:ext cx="4198726" cy="4198726"/>
        </a:xfrm>
        <a:prstGeom prst="circularArrow">
          <a:avLst>
            <a:gd name="adj1" fmla="val 5197"/>
            <a:gd name="adj2" fmla="val 335716"/>
            <a:gd name="adj3" fmla="val 12409415"/>
            <a:gd name="adj4" fmla="val 10802339"/>
            <a:gd name="adj5" fmla="val 6064"/>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2A47DC-912F-4C79-8164-49F3FAFC407E}">
      <dsp:nvSpPr>
        <dsp:cNvPr id="0" name=""/>
        <dsp:cNvSpPr/>
      </dsp:nvSpPr>
      <dsp:spPr>
        <a:xfrm>
          <a:off x="2460228" y="33995"/>
          <a:ext cx="1119113" cy="111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fr-FR" sz="1000" kern="1200"/>
            <a:t>en mobilisant la double  compétence de salariés-formateurs compétence métier + compétence pédagogique</a:t>
          </a:r>
        </a:p>
      </dsp:txBody>
      <dsp:txXfrm>
        <a:off x="2460228" y="33995"/>
        <a:ext cx="1119113" cy="1119113"/>
      </dsp:txXfrm>
    </dsp:sp>
    <dsp:sp modelId="{BF3E702B-FF00-4AC3-A3E0-BB0C728D93F4}">
      <dsp:nvSpPr>
        <dsp:cNvPr id="0" name=""/>
        <dsp:cNvSpPr/>
      </dsp:nvSpPr>
      <dsp:spPr>
        <a:xfrm>
          <a:off x="2015436" y="1347"/>
          <a:ext cx="4198726" cy="4198726"/>
        </a:xfrm>
        <a:prstGeom prst="circularArrow">
          <a:avLst>
            <a:gd name="adj1" fmla="val 5197"/>
            <a:gd name="adj2" fmla="val 335716"/>
            <a:gd name="adj3" fmla="val 16866515"/>
            <a:gd name="adj4" fmla="val 15197769"/>
            <a:gd name="adj5" fmla="val 606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0.1392</cdr:x>
      <cdr:y>0.07018</cdr:y>
    </cdr:from>
    <cdr:to>
      <cdr:x>0.4416</cdr:x>
      <cdr:y>0.16734</cdr:y>
    </cdr:to>
    <cdr:sp macro="" textlink="">
      <cdr:nvSpPr>
        <cdr:cNvPr id="2" name="ZoneTexte 1"/>
        <cdr:cNvSpPr txBox="1"/>
      </cdr:nvSpPr>
      <cdr:spPr>
        <a:xfrm xmlns:a="http://schemas.openxmlformats.org/drawingml/2006/main">
          <a:off x="828675" y="247650"/>
          <a:ext cx="1800225" cy="342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800" b="1"/>
            <a:t>Total</a:t>
          </a:r>
          <a:r>
            <a:rPr lang="fr-FR" sz="1800" b="1" baseline="0"/>
            <a:t> Global</a:t>
          </a:r>
          <a:endParaRPr lang="fr-FR" sz="1800" b="1"/>
        </a:p>
      </cdr:txBody>
    </cdr:sp>
  </cdr:relSizeAnchor>
  <cdr:relSizeAnchor xmlns:cdr="http://schemas.openxmlformats.org/drawingml/2006/chartDrawing">
    <cdr:from>
      <cdr:x>0.35714</cdr:x>
      <cdr:y>0.00711</cdr:y>
    </cdr:from>
    <cdr:to>
      <cdr:x>0.68367</cdr:x>
      <cdr:y>0.09716</cdr:y>
    </cdr:to>
    <cdr:sp macro="" textlink="">
      <cdr:nvSpPr>
        <cdr:cNvPr id="3" name="ZoneTexte 2"/>
        <cdr:cNvSpPr txBox="1"/>
      </cdr:nvSpPr>
      <cdr:spPr>
        <a:xfrm xmlns:a="http://schemas.openxmlformats.org/drawingml/2006/main">
          <a:off x="2667000" y="28575"/>
          <a:ext cx="2438400"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800" b="1">
              <a:latin typeface="+mn-lt"/>
            </a:rPr>
            <a:t>CUISINIERS</a:t>
          </a:r>
          <a:r>
            <a:rPr lang="fr-FR" sz="1800" b="1" baseline="0">
              <a:latin typeface="+mn-lt"/>
            </a:rPr>
            <a:t> 2016-2017</a:t>
          </a:r>
          <a:endParaRPr lang="fr-FR" sz="1800" b="1">
            <a:latin typeface="+mn-lt"/>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0.35714</cdr:x>
      <cdr:y>0.00711</cdr:y>
    </cdr:from>
    <cdr:to>
      <cdr:x>0.68367</cdr:x>
      <cdr:y>0.09716</cdr:y>
    </cdr:to>
    <cdr:sp macro="" textlink="">
      <cdr:nvSpPr>
        <cdr:cNvPr id="4" name="ZoneTexte 2"/>
        <cdr:cNvSpPr txBox="1"/>
      </cdr:nvSpPr>
      <cdr:spPr>
        <a:xfrm xmlns:a="http://schemas.openxmlformats.org/drawingml/2006/main">
          <a:off x="2667000" y="28575"/>
          <a:ext cx="2438400"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800" b="1">
              <a:latin typeface="+mn-lt"/>
            </a:rPr>
            <a:t>CUISINIERS</a:t>
          </a:r>
          <a:r>
            <a:rPr lang="fr-FR" sz="1800" b="1" baseline="0">
              <a:latin typeface="+mn-lt"/>
            </a:rPr>
            <a:t> 2017-2018</a:t>
          </a:r>
          <a:endParaRPr lang="fr-FR" sz="1800" b="1">
            <a:latin typeface="+mn-lt"/>
          </a:endParaRPr>
        </a:p>
      </cdr:txBody>
    </cdr:sp>
  </cdr:relSizeAnchor>
  <cdr:relSizeAnchor xmlns:cdr="http://schemas.openxmlformats.org/drawingml/2006/chartDrawing">
    <cdr:from>
      <cdr:x>0.11842</cdr:x>
      <cdr:y>0.15305</cdr:y>
    </cdr:from>
    <cdr:to>
      <cdr:x>0.42082</cdr:x>
      <cdr:y>0.25021</cdr:y>
    </cdr:to>
    <cdr:sp macro="" textlink="">
      <cdr:nvSpPr>
        <cdr:cNvPr id="5" name="ZoneTexte 1"/>
        <cdr:cNvSpPr txBox="1"/>
      </cdr:nvSpPr>
      <cdr:spPr>
        <a:xfrm xmlns:a="http://schemas.openxmlformats.org/drawingml/2006/main">
          <a:off x="989137" y="864097"/>
          <a:ext cx="2525925" cy="5485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800" b="1" dirty="0"/>
            <a:t>Total</a:t>
          </a:r>
          <a:r>
            <a:rPr lang="fr-FR" sz="1800" b="1" baseline="0" dirty="0"/>
            <a:t> Global</a:t>
          </a:r>
          <a:endParaRPr lang="fr-FR" sz="1800" b="1" dirty="0"/>
        </a:p>
      </cdr:txBody>
    </cdr:sp>
  </cdr:relSizeAnchor>
  <cdr:relSizeAnchor xmlns:cdr="http://schemas.openxmlformats.org/drawingml/2006/chartDrawing">
    <cdr:from>
      <cdr:x>0.35714</cdr:x>
      <cdr:y>0.00711</cdr:y>
    </cdr:from>
    <cdr:to>
      <cdr:x>0.68367</cdr:x>
      <cdr:y>0.09716</cdr:y>
    </cdr:to>
    <cdr:sp macro="" textlink="">
      <cdr:nvSpPr>
        <cdr:cNvPr id="6" name="ZoneTexte 2"/>
        <cdr:cNvSpPr txBox="1"/>
      </cdr:nvSpPr>
      <cdr:spPr>
        <a:xfrm xmlns:a="http://schemas.openxmlformats.org/drawingml/2006/main">
          <a:off x="2667000" y="28575"/>
          <a:ext cx="2438400"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FR" sz="1800" b="1" dirty="0">
              <a:latin typeface="+mn-lt"/>
            </a:rPr>
            <a:t>CUISINIERS</a:t>
          </a:r>
          <a:r>
            <a:rPr lang="fr-FR" sz="1800" b="1" baseline="0" dirty="0">
              <a:latin typeface="+mn-lt"/>
            </a:rPr>
            <a:t> 2017-2018</a:t>
          </a:r>
          <a:endParaRPr lang="fr-FR" sz="1800" b="1" dirty="0">
            <a:latin typeface="+mn-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A25B256-7434-4C6A-82ED-B6E91B754508}" type="datetimeFigureOut">
              <a:rPr lang="fr-FR" smtClean="0"/>
              <a:t>05/07/2018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2E9FB58-C129-4EBE-9348-2317C52E56BC}" type="slidenum">
              <a:rPr lang="fr-FR" smtClean="0"/>
              <a:t>‹N°›</a:t>
            </a:fld>
            <a:endParaRPr lang="fr-FR"/>
          </a:p>
        </p:txBody>
      </p:sp>
    </p:spTree>
    <p:extLst>
      <p:ext uri="{BB962C8B-B14F-4D97-AF65-F5344CB8AC3E}">
        <p14:creationId xmlns:p14="http://schemas.microsoft.com/office/powerpoint/2010/main" val="3159692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2E9FB58-C129-4EBE-9348-2317C52E56BC}" type="slidenum">
              <a:rPr lang="fr-FR" smtClean="0"/>
              <a:t>46</a:t>
            </a:fld>
            <a:endParaRPr lang="fr-FR"/>
          </a:p>
        </p:txBody>
      </p:sp>
    </p:spTree>
    <p:extLst>
      <p:ext uri="{BB962C8B-B14F-4D97-AF65-F5344CB8AC3E}">
        <p14:creationId xmlns:p14="http://schemas.microsoft.com/office/powerpoint/2010/main" val="333783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72BF774-A78A-41AF-B8CE-E67FBA14FDF7}" type="datetimeFigureOut">
              <a:rPr lang="fr-FR" smtClean="0"/>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2392049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2BF774-A78A-41AF-B8CE-E67FBA14FDF7}" type="datetimeFigureOut">
              <a:rPr lang="fr-FR" smtClean="0"/>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1671976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2BF774-A78A-41AF-B8CE-E67FBA14FDF7}" type="datetimeFigureOut">
              <a:rPr lang="fr-FR" smtClean="0"/>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325541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72BF774-A78A-41AF-B8CE-E67FBA14FDF7}" type="datetimeFigureOut">
              <a:rPr lang="fr-FR" smtClean="0"/>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395364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72BF774-A78A-41AF-B8CE-E67FBA14FDF7}" type="datetimeFigureOut">
              <a:rPr lang="fr-FR" smtClean="0"/>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55865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72BF774-A78A-41AF-B8CE-E67FBA14FDF7}" type="datetimeFigureOut">
              <a:rPr lang="fr-FR" smtClean="0"/>
              <a:t>05/07/2018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95751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72BF774-A78A-41AF-B8CE-E67FBA14FDF7}" type="datetimeFigureOut">
              <a:rPr lang="fr-FR" smtClean="0"/>
              <a:t>05/07/2018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1851322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72BF774-A78A-41AF-B8CE-E67FBA14FDF7}" type="datetimeFigureOut">
              <a:rPr lang="fr-FR" smtClean="0"/>
              <a:t>05/07/2018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99061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72BF774-A78A-41AF-B8CE-E67FBA14FDF7}" type="datetimeFigureOut">
              <a:rPr lang="fr-FR" smtClean="0"/>
              <a:t>05/07/2018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696407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72BF774-A78A-41AF-B8CE-E67FBA14FDF7}" type="datetimeFigureOut">
              <a:rPr lang="fr-FR" smtClean="0"/>
              <a:t>05/07/2018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269071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72BF774-A78A-41AF-B8CE-E67FBA14FDF7}" type="datetimeFigureOut">
              <a:rPr lang="fr-FR" smtClean="0"/>
              <a:t>05/07/2018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38CF0D-BA86-4929-A256-56E2FCC08287}" type="slidenum">
              <a:rPr lang="fr-FR" smtClean="0"/>
              <a:t>‹N°›</a:t>
            </a:fld>
            <a:endParaRPr lang="fr-FR"/>
          </a:p>
        </p:txBody>
      </p:sp>
    </p:spTree>
    <p:extLst>
      <p:ext uri="{BB962C8B-B14F-4D97-AF65-F5344CB8AC3E}">
        <p14:creationId xmlns:p14="http://schemas.microsoft.com/office/powerpoint/2010/main" val="171701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BF774-A78A-41AF-B8CE-E67FBA14FDF7}" type="datetimeFigureOut">
              <a:rPr lang="fr-FR" smtClean="0"/>
              <a:t>05/07/2018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8CF0D-BA86-4929-A256-56E2FCC08287}" type="slidenum">
              <a:rPr lang="fr-FR" smtClean="0"/>
              <a:t>‹N°›</a:t>
            </a:fld>
            <a:endParaRPr lang="fr-FR"/>
          </a:p>
        </p:txBody>
      </p:sp>
    </p:spTree>
    <p:extLst>
      <p:ext uri="{BB962C8B-B14F-4D97-AF65-F5344CB8AC3E}">
        <p14:creationId xmlns:p14="http://schemas.microsoft.com/office/powerpoint/2010/main" val="127318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4.jpg"/><Relationship Id="rId5" Type="http://schemas.openxmlformats.org/officeDocument/2006/relationships/diagramColors" Target="../diagrams/colors2.xml"/><Relationship Id="rId10" Type="http://schemas.openxmlformats.org/officeDocument/2006/relationships/image" Target="../media/image3.jpeg"/><Relationship Id="rId4" Type="http://schemas.openxmlformats.org/officeDocument/2006/relationships/diagramQuickStyle" Target="../diagrams/quickStyle2.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8.jpeg"/><Relationship Id="rId7" Type="http://schemas.openxmlformats.org/officeDocument/2006/relationships/image" Target="../media/image11.jpeg"/><Relationship Id="rId2" Type="http://schemas.openxmlformats.org/officeDocument/2006/relationships/image" Target="../media/image7.emf"/><Relationship Id="rId1" Type="http://schemas.openxmlformats.org/officeDocument/2006/relationships/slideLayout" Target="../slideLayouts/slideLayout4.xml"/><Relationship Id="rId6" Type="http://schemas.openxmlformats.org/officeDocument/2006/relationships/image" Target="../media/image3.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jpeg"/><Relationship Id="rId7" Type="http://schemas.openxmlformats.org/officeDocument/2006/relationships/image" Target="../media/image15.png"/><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4.jpg"/><Relationship Id="rId9" Type="http://schemas.openxmlformats.org/officeDocument/2006/relationships/image" Target="../media/image3.jpeg"/></Relationships>
</file>

<file path=ppt/slides/_rels/slide1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13.png"/><Relationship Id="rId7"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7.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3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4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4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4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4.jpg"/><Relationship Id="rId7"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3.jpeg"/><Relationship Id="rId4" Type="http://schemas.openxmlformats.org/officeDocument/2006/relationships/diagramLayout" Target="../diagrams/layout3.xml"/><Relationship Id="rId9" Type="http://schemas.openxmlformats.org/officeDocument/2006/relationships/image" Target="../media/image6.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image" Target="../media/image4.jpg"/><Relationship Id="rId5" Type="http://schemas.openxmlformats.org/officeDocument/2006/relationships/diagramColors" Target="../diagrams/colors1.xml"/><Relationship Id="rId10" Type="http://schemas.openxmlformats.org/officeDocument/2006/relationships/image" Target="../media/image3.jpeg"/><Relationship Id="rId4" Type="http://schemas.openxmlformats.org/officeDocument/2006/relationships/diagramQuickStyle" Target="../diagrams/quickStyle1.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SÉCURISER LES PARCOURS PROFESSIONNELS </a:t>
            </a:r>
            <a:r>
              <a:rPr lang="fr-FR" dirty="0"/>
              <a:t>DES </a:t>
            </a:r>
            <a:r>
              <a:rPr lang="fr-FR" dirty="0" smtClean="0"/>
              <a:t>BÉN</a:t>
            </a:r>
            <a:r>
              <a:rPr lang="fr-FR" dirty="0"/>
              <a:t>É</a:t>
            </a:r>
            <a:r>
              <a:rPr lang="fr-FR" dirty="0" smtClean="0"/>
              <a:t>FICIAIRES D’EMPLOIS SAISONNIERS </a:t>
            </a:r>
            <a:endParaRPr lang="fr-FR" dirty="0"/>
          </a:p>
        </p:txBody>
      </p:sp>
      <p:sp>
        <p:nvSpPr>
          <p:cNvPr id="3" name="Sous-titre 2"/>
          <p:cNvSpPr>
            <a:spLocks noGrp="1"/>
          </p:cNvSpPr>
          <p:nvPr>
            <p:ph type="subTitle" idx="1"/>
          </p:nvPr>
        </p:nvSpPr>
        <p:spPr>
          <a:xfrm>
            <a:off x="1371600" y="4293096"/>
            <a:ext cx="6400800" cy="1584176"/>
          </a:xfrm>
        </p:spPr>
        <p:txBody>
          <a:bodyPr>
            <a:normAutofit fontScale="32500" lnSpcReduction="20000"/>
          </a:bodyPr>
          <a:lstStyle/>
          <a:p>
            <a:r>
              <a:rPr lang="fr-FR" dirty="0" smtClean="0"/>
              <a:t>Expérimentation mise en place par l’organisme de formation</a:t>
            </a:r>
          </a:p>
          <a:p>
            <a:r>
              <a:rPr lang="fr-FR" b="1" dirty="0" smtClean="0"/>
              <a:t>Hommes &amp; Savoirs </a:t>
            </a:r>
          </a:p>
          <a:p>
            <a:r>
              <a:rPr lang="fr-FR" dirty="0" smtClean="0"/>
              <a:t>en partenariat avec le </a:t>
            </a:r>
          </a:p>
          <a:p>
            <a:r>
              <a:rPr lang="fr-FR" b="1" dirty="0" smtClean="0"/>
              <a:t>COBEMO</a:t>
            </a:r>
          </a:p>
          <a:p>
            <a:r>
              <a:rPr lang="fr-FR" dirty="0" smtClean="0"/>
              <a:t>Comité de Bassin d’Emploi du pays Marennes Oléron</a:t>
            </a:r>
          </a:p>
          <a:p>
            <a:r>
              <a:rPr lang="fr-FR" dirty="0" smtClean="0"/>
              <a:t>Et l’antenne de </a:t>
            </a:r>
          </a:p>
          <a:p>
            <a:r>
              <a:rPr lang="fr-FR" b="1" dirty="0" smtClean="0"/>
              <a:t>POLE EMPLOI Saint Pierre d’Oleron</a:t>
            </a:r>
          </a:p>
          <a:p>
            <a:endParaRPr lang="fr-FR" dirty="0" smtClean="0"/>
          </a:p>
          <a:p>
            <a:r>
              <a:rPr lang="fr-FR" dirty="0" smtClean="0"/>
              <a:t>2016-2018</a:t>
            </a:r>
            <a:endParaRPr lang="fr-FR" dirty="0"/>
          </a:p>
        </p:txBody>
      </p:sp>
      <p:pic>
        <p:nvPicPr>
          <p:cNvPr id="102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Q:\ADMINISTRATIF\ADMINISTRATIF DIVERS\LOGOS\COBEM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5696234"/>
            <a:ext cx="1572783" cy="105975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Q:\ADMINISTRATIF\ADMINISTRATIF DIVERS\LOGOS\Hommes  Savoir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696234"/>
            <a:ext cx="9144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24135" y="5805264"/>
            <a:ext cx="1195640" cy="764654"/>
          </a:xfrm>
          <a:prstGeom prst="rect">
            <a:avLst/>
          </a:prstGeom>
        </p:spPr>
      </p:pic>
    </p:spTree>
    <p:extLst>
      <p:ext uri="{BB962C8B-B14F-4D97-AF65-F5344CB8AC3E}">
        <p14:creationId xmlns:p14="http://schemas.microsoft.com/office/powerpoint/2010/main" val="3374909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DISPOSITIF D’ACTION S’APPUIE SUR LES RESSOURCES EXISTANTES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9261332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rot="19720810">
            <a:off x="3396492" y="3579676"/>
            <a:ext cx="553998" cy="896504"/>
          </a:xfrm>
          <a:prstGeom prst="rect">
            <a:avLst/>
          </a:prstGeom>
          <a:noFill/>
        </p:spPr>
        <p:txBody>
          <a:bodyPr vert="vert" wrap="square" rtlCol="0">
            <a:spAutoFit/>
          </a:bodyPr>
          <a:lstStyle/>
          <a:p>
            <a:pPr algn="ctr"/>
            <a:r>
              <a:rPr lang="fr-FR" sz="1200" b="1" dirty="0" smtClean="0">
                <a:solidFill>
                  <a:srgbClr val="FF0000"/>
                </a:solidFill>
              </a:rPr>
              <a:t>PLATEAU TECHNIQUE</a:t>
            </a:r>
            <a:endParaRPr lang="fr-FR" sz="1200" b="1" dirty="0">
              <a:solidFill>
                <a:srgbClr val="FF0000"/>
              </a:solidFill>
            </a:endParaRPr>
          </a:p>
        </p:txBody>
      </p:sp>
      <p:sp>
        <p:nvSpPr>
          <p:cNvPr id="8" name="ZoneTexte 7"/>
          <p:cNvSpPr txBox="1"/>
          <p:nvPr/>
        </p:nvSpPr>
        <p:spPr>
          <a:xfrm rot="1891592">
            <a:off x="3962761" y="2708612"/>
            <a:ext cx="1949037" cy="461665"/>
          </a:xfrm>
          <a:prstGeom prst="rect">
            <a:avLst/>
          </a:prstGeom>
          <a:noFill/>
        </p:spPr>
        <p:txBody>
          <a:bodyPr wrap="square" rtlCol="0">
            <a:spAutoFit/>
          </a:bodyPr>
          <a:lstStyle/>
          <a:p>
            <a:pPr algn="ctr"/>
            <a:r>
              <a:rPr lang="fr-FR" sz="1200" b="1" dirty="0" smtClean="0">
                <a:solidFill>
                  <a:schemeClr val="tx2">
                    <a:lumMod val="60000"/>
                    <a:lumOff val="40000"/>
                  </a:schemeClr>
                </a:solidFill>
              </a:rPr>
              <a:t>SOCIOPROFESSIONNELS DE LA BRANCHE</a:t>
            </a:r>
            <a:endParaRPr lang="fr-FR" sz="1200" b="1" dirty="0">
              <a:solidFill>
                <a:schemeClr val="tx2">
                  <a:lumMod val="60000"/>
                  <a:lumOff val="40000"/>
                </a:schemeClr>
              </a:solidFill>
            </a:endParaRPr>
          </a:p>
        </p:txBody>
      </p:sp>
      <p:sp>
        <p:nvSpPr>
          <p:cNvPr id="9" name="ZoneTexte 8"/>
          <p:cNvSpPr txBox="1"/>
          <p:nvPr/>
        </p:nvSpPr>
        <p:spPr>
          <a:xfrm rot="18600310">
            <a:off x="4693366" y="3827483"/>
            <a:ext cx="1153786" cy="646331"/>
          </a:xfrm>
          <a:prstGeom prst="rect">
            <a:avLst/>
          </a:prstGeom>
          <a:noFill/>
        </p:spPr>
        <p:txBody>
          <a:bodyPr wrap="square" rtlCol="0">
            <a:spAutoFit/>
          </a:bodyPr>
          <a:lstStyle/>
          <a:p>
            <a:pPr algn="ctr"/>
            <a:r>
              <a:rPr lang="fr-FR" sz="1200" b="1" dirty="0" smtClean="0">
                <a:solidFill>
                  <a:srgbClr val="00B050"/>
                </a:solidFill>
              </a:rPr>
              <a:t>SALARIES ET DEMANDEURS D’EMPLOI</a:t>
            </a:r>
            <a:endParaRPr lang="fr-FR" sz="1200" b="1" dirty="0">
              <a:solidFill>
                <a:srgbClr val="00B050"/>
              </a:solidFill>
            </a:endParaRPr>
          </a:p>
        </p:txBody>
      </p:sp>
      <p:pic>
        <p:nvPicPr>
          <p:cNvPr id="10" name="Picture 2" descr="Q:\ADMINISTRATIF\ADMINISTRATIF DIVERS\LOGOS\e-AFAQ_cmj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41986" name="Picture 2" descr="Q:\ADMINISTRATIF\ADMINISTRATIF DIVERS\LOGOS\REGION.bm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5736" y="5661248"/>
            <a:ext cx="9144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Q:\ADMINISTRATIF\ADMINISTRATIF DIVERS\LOGOS\COBEMO.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05624" y="5763827"/>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descr="Q:\ADMINISTRATIF\ADMINISTRATIF DIVERS\LOGOS\Hommes  Savoirs.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372200" y="5793243"/>
            <a:ext cx="1195640" cy="764654"/>
          </a:xfrm>
          <a:prstGeom prst="rect">
            <a:avLst/>
          </a:prstGeom>
        </p:spPr>
      </p:pic>
    </p:spTree>
    <p:extLst>
      <p:ext uri="{BB962C8B-B14F-4D97-AF65-F5344CB8AC3E}">
        <p14:creationId xmlns:p14="http://schemas.microsoft.com/office/powerpoint/2010/main" val="3668838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LES PARTENAIRES DE L’ACTION</a:t>
            </a:r>
          </a:p>
        </p:txBody>
      </p:sp>
      <p:sp>
        <p:nvSpPr>
          <p:cNvPr id="5" name="Espace réservé du contenu 4"/>
          <p:cNvSpPr>
            <a:spLocks noGrp="1"/>
          </p:cNvSpPr>
          <p:nvPr>
            <p:ph sz="half" idx="1"/>
          </p:nvPr>
        </p:nvSpPr>
        <p:spPr>
          <a:xfrm>
            <a:off x="457200" y="1417638"/>
            <a:ext cx="4038600" cy="4525963"/>
          </a:xfrm>
        </p:spPr>
        <p:txBody>
          <a:bodyPr/>
          <a:lstStyle/>
          <a:p>
            <a:r>
              <a:rPr lang="fr-FR" dirty="0" smtClean="0"/>
              <a:t>L’association de socioprofessionnels de la restauration</a:t>
            </a:r>
          </a:p>
          <a:p>
            <a:endParaRPr lang="fr-FR" dirty="0"/>
          </a:p>
          <a:p>
            <a:endParaRPr lang="fr-FR" dirty="0" smtClean="0"/>
          </a:p>
          <a:p>
            <a:pPr marL="0" indent="0">
              <a:buNone/>
            </a:pPr>
            <a:endParaRPr lang="fr-FR" dirty="0" smtClean="0"/>
          </a:p>
          <a:p>
            <a:r>
              <a:rPr lang="fr-FR" dirty="0" smtClean="0"/>
              <a:t>Et les producteurs locaux </a:t>
            </a:r>
          </a:p>
          <a:p>
            <a:endParaRPr lang="fr-FR" dirty="0"/>
          </a:p>
        </p:txBody>
      </p:sp>
      <p:sp>
        <p:nvSpPr>
          <p:cNvPr id="6" name="Espace réservé du contenu 5"/>
          <p:cNvSpPr>
            <a:spLocks noGrp="1"/>
          </p:cNvSpPr>
          <p:nvPr>
            <p:ph sz="half" idx="2"/>
          </p:nvPr>
        </p:nvSpPr>
        <p:spPr>
          <a:xfrm>
            <a:off x="4648200" y="1389653"/>
            <a:ext cx="4038600" cy="4525963"/>
          </a:xfrm>
        </p:spPr>
        <p:txBody>
          <a:bodyPr/>
          <a:lstStyle/>
          <a:p>
            <a:r>
              <a:rPr lang="fr-FR" dirty="0" smtClean="0"/>
              <a:t>Le village de vacances</a:t>
            </a:r>
            <a:endParaRPr lang="fr-FR" dirty="0"/>
          </a:p>
        </p:txBody>
      </p:sp>
      <p:pic>
        <p:nvPicPr>
          <p:cNvPr id="7" name="Imag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852936"/>
            <a:ext cx="1296144" cy="158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LG_MOPS_ProduitsSaveurs_2015_00000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185" y="5175011"/>
            <a:ext cx="812006" cy="1115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1" descr="LOGO VITI new V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27401" y="5499696"/>
            <a:ext cx="2196527" cy="57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61793" y="3863181"/>
            <a:ext cx="2808312" cy="828335"/>
          </a:xfrm>
          <a:prstGeom prst="rect">
            <a:avLst/>
          </a:prstGeom>
        </p:spPr>
      </p:pic>
      <p:pic>
        <p:nvPicPr>
          <p:cNvPr id="11" name="Picture 9" descr="Q:\ADMINISTRATIF\ADMINISTRATIF DIVERS\LOGOS\Hommes  Savoir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970105" y="6224171"/>
            <a:ext cx="365330" cy="36152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Q:\ADMINISTRATIF\ADMINISTRATIF DIVERS\LOGOS\e-AFAQ_cmj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36296" y="6224171"/>
            <a:ext cx="432047" cy="40933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9" descr="Q:\ADMINISTRATIF\ADMINISTRATIF DIVERS\LOGOS\COBEMO.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65335" y="6224171"/>
            <a:ext cx="720080" cy="485196"/>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 1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69815" y="6212942"/>
            <a:ext cx="720080" cy="460516"/>
          </a:xfrm>
          <a:prstGeom prst="rect">
            <a:avLst/>
          </a:prstGeom>
        </p:spPr>
      </p:pic>
    </p:spTree>
    <p:extLst>
      <p:ext uri="{BB962C8B-B14F-4D97-AF65-F5344CB8AC3E}">
        <p14:creationId xmlns:p14="http://schemas.microsoft.com/office/powerpoint/2010/main" val="2748070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274638"/>
            <a:ext cx="8229600" cy="1066130"/>
          </a:xfrm>
        </p:spPr>
        <p:txBody>
          <a:bodyPr>
            <a:normAutofit/>
          </a:bodyPr>
          <a:lstStyle/>
          <a:p>
            <a:r>
              <a:rPr lang="fr-FR" dirty="0" smtClean="0"/>
              <a:t> </a:t>
            </a:r>
            <a:r>
              <a:rPr lang="fr-FR" dirty="0"/>
              <a:t>LES ENTREPRISES </a:t>
            </a:r>
            <a:r>
              <a:rPr lang="fr-FR" dirty="0" smtClean="0"/>
              <a:t>ASSOCIÉES</a:t>
            </a:r>
            <a:endParaRPr lang="fr-FR" dirty="0"/>
          </a:p>
        </p:txBody>
      </p:sp>
      <p:sp>
        <p:nvSpPr>
          <p:cNvPr id="6" name="Espace réservé du contenu 5"/>
          <p:cNvSpPr>
            <a:spLocks noGrp="1"/>
          </p:cNvSpPr>
          <p:nvPr>
            <p:ph idx="1"/>
          </p:nvPr>
        </p:nvSpPr>
        <p:spPr/>
        <p:txBody>
          <a:bodyPr>
            <a:normAutofit fontScale="25000" lnSpcReduction="20000"/>
          </a:bodyPr>
          <a:lstStyle/>
          <a:p>
            <a:pPr marL="0" indent="0" algn="just">
              <a:buNone/>
            </a:pPr>
            <a:r>
              <a:rPr lang="fr-FR" sz="6400" dirty="0" smtClean="0"/>
              <a:t>Pour cette expérimentation, nous </a:t>
            </a:r>
            <a:r>
              <a:rPr lang="fr-FR" sz="6400" dirty="0"/>
              <a:t>avons </a:t>
            </a:r>
            <a:r>
              <a:rPr lang="fr-FR" sz="6400" dirty="0" smtClean="0"/>
              <a:t>bénéficié, sur le territoire, du </a:t>
            </a:r>
            <a:r>
              <a:rPr lang="fr-FR" sz="6400" dirty="0"/>
              <a:t>partenariat des  </a:t>
            </a:r>
            <a:r>
              <a:rPr lang="fr-FR" sz="6400" b="1" dirty="0" smtClean="0"/>
              <a:t>Etablissements </a:t>
            </a:r>
            <a:r>
              <a:rPr lang="fr-FR" sz="6400" b="1" dirty="0"/>
              <a:t>de restauration</a:t>
            </a:r>
            <a:r>
              <a:rPr lang="fr-FR" sz="6400" dirty="0"/>
              <a:t> suivants </a:t>
            </a:r>
            <a:r>
              <a:rPr lang="fr-FR" sz="6400" dirty="0" smtClean="0"/>
              <a:t>:</a:t>
            </a:r>
            <a:endParaRPr lang="fr-FR" sz="6400" dirty="0"/>
          </a:p>
          <a:p>
            <a:pPr algn="just"/>
            <a:endParaRPr lang="fr-FR" sz="6400" i="1" dirty="0" smtClean="0"/>
          </a:p>
          <a:p>
            <a:pPr marL="0" indent="0" algn="just">
              <a:buNone/>
            </a:pPr>
            <a:r>
              <a:rPr lang="fr-FR" sz="6400" i="1" dirty="0" smtClean="0"/>
              <a:t>L’Albatros</a:t>
            </a:r>
            <a:r>
              <a:rPr lang="fr-FR" sz="6400" i="1" dirty="0"/>
              <a:t>, Les Alizés, La Camaraderie, La Chaudrée, La Petite Chignole, La Coquille, La Courtine, Denis Cordon (Traiteur),  l’</a:t>
            </a:r>
            <a:r>
              <a:rPr lang="fr-FR" sz="6400" i="1" dirty="0" err="1"/>
              <a:t>Entr’Potes</a:t>
            </a:r>
            <a:r>
              <a:rPr lang="fr-FR" sz="6400" i="1" dirty="0"/>
              <a:t>, Le Grain de Sable, la </a:t>
            </a:r>
            <a:r>
              <a:rPr lang="fr-FR" sz="6400" i="1" dirty="0" err="1"/>
              <a:t>Grillardière</a:t>
            </a:r>
            <a:r>
              <a:rPr lang="fr-FR" sz="6400" i="1" dirty="0"/>
              <a:t>, L’Ile aux Papilles, Jules &amp; Julie, Novotel, Le Panier de Laetitia, Aux Petits Bouchons,  l’Orchidée, l’Olympia , Le Soul Marin, Le Restaurant du Port (Au château d’Oléron), le </a:t>
            </a:r>
            <a:r>
              <a:rPr lang="fr-FR" sz="6400" i="1" dirty="0" smtClean="0"/>
              <a:t>Zinc,</a:t>
            </a:r>
            <a:r>
              <a:rPr lang="fr-FR" sz="6400" i="1" dirty="0"/>
              <a:t> </a:t>
            </a:r>
            <a:r>
              <a:rPr lang="fr-FR" sz="6400" i="1" dirty="0" smtClean="0"/>
              <a:t>le Village </a:t>
            </a:r>
            <a:r>
              <a:rPr lang="fr-FR" sz="6400" i="1" dirty="0"/>
              <a:t>de  Vacances </a:t>
            </a:r>
            <a:r>
              <a:rPr lang="fr-FR" sz="6400" i="1" dirty="0" err="1"/>
              <a:t>Azureva</a:t>
            </a:r>
            <a:r>
              <a:rPr lang="fr-FR" sz="6400" i="1" dirty="0"/>
              <a:t> à Grand </a:t>
            </a:r>
            <a:r>
              <a:rPr lang="fr-FR" sz="6400" i="1" dirty="0" smtClean="0"/>
              <a:t>Village.</a:t>
            </a:r>
            <a:endParaRPr lang="fr-FR" sz="6400" dirty="0"/>
          </a:p>
          <a:p>
            <a:pPr marL="0" indent="0" algn="just">
              <a:buNone/>
            </a:pPr>
            <a:endParaRPr lang="fr-FR" sz="6400" dirty="0"/>
          </a:p>
          <a:p>
            <a:pPr marL="0" indent="0" algn="just">
              <a:buNone/>
            </a:pPr>
            <a:r>
              <a:rPr lang="fr-FR" sz="6400" dirty="0"/>
              <a:t>Les partenaires de la </a:t>
            </a:r>
            <a:r>
              <a:rPr lang="fr-FR" sz="6400" b="1" dirty="0" smtClean="0"/>
              <a:t>de la branche de l’Hôtellerie</a:t>
            </a:r>
            <a:r>
              <a:rPr lang="fr-FR" sz="6400" dirty="0" smtClean="0"/>
              <a:t> étaient</a:t>
            </a:r>
            <a:r>
              <a:rPr lang="fr-FR" sz="6400" dirty="0"/>
              <a:t> : </a:t>
            </a:r>
          </a:p>
          <a:p>
            <a:pPr marL="0" indent="0" algn="just">
              <a:buNone/>
            </a:pPr>
            <a:endParaRPr lang="fr-FR" sz="6400" dirty="0" smtClean="0"/>
          </a:p>
          <a:p>
            <a:pPr marL="0" indent="0" algn="just">
              <a:buNone/>
            </a:pPr>
            <a:r>
              <a:rPr lang="fr-FR" sz="6400" dirty="0" smtClean="0"/>
              <a:t>Hôtel </a:t>
            </a:r>
            <a:r>
              <a:rPr lang="fr-FR" sz="6400" dirty="0"/>
              <a:t>le Coureau, Hôtel Ibis Style, </a:t>
            </a:r>
            <a:r>
              <a:rPr lang="fr-FR" sz="6400" dirty="0" smtClean="0"/>
              <a:t>Novotel,</a:t>
            </a:r>
            <a:r>
              <a:rPr lang="fr-FR" sz="6400" i="1" dirty="0"/>
              <a:t> Camping Les </a:t>
            </a:r>
            <a:r>
              <a:rPr lang="fr-FR" sz="6400" i="1" dirty="0" err="1"/>
              <a:t>Cercelles</a:t>
            </a:r>
            <a:r>
              <a:rPr lang="fr-FR" sz="6400" i="1" dirty="0"/>
              <a:t>, Camping les Gros Joncs, Camping Le Sous-Bois, Camping Le </a:t>
            </a:r>
            <a:r>
              <a:rPr lang="fr-FR" sz="6400" i="1" dirty="0" err="1"/>
              <a:t>Signol</a:t>
            </a:r>
            <a:r>
              <a:rPr lang="fr-FR" sz="6400" i="1" dirty="0"/>
              <a:t>, Camping de </a:t>
            </a:r>
            <a:r>
              <a:rPr lang="fr-FR" sz="6400" i="1" dirty="0" smtClean="0"/>
              <a:t>Saint Denis,</a:t>
            </a:r>
            <a:r>
              <a:rPr lang="fr-FR" sz="6400" i="1" dirty="0"/>
              <a:t> Village de  Vacances </a:t>
            </a:r>
            <a:r>
              <a:rPr lang="fr-FR" sz="6400" i="1" dirty="0" err="1"/>
              <a:t>Azureva</a:t>
            </a:r>
            <a:r>
              <a:rPr lang="fr-FR" sz="6400" i="1" dirty="0"/>
              <a:t> à Grand Village </a:t>
            </a:r>
            <a:r>
              <a:rPr lang="fr-FR" sz="6400" i="1" dirty="0" smtClean="0"/>
              <a:t>.</a:t>
            </a:r>
          </a:p>
          <a:p>
            <a:pPr marL="0" indent="0" algn="just">
              <a:buNone/>
            </a:pPr>
            <a:endParaRPr lang="fr-FR" sz="6400" i="1" dirty="0" smtClean="0"/>
          </a:p>
          <a:p>
            <a:pPr marL="0" indent="0" algn="just">
              <a:buNone/>
            </a:pPr>
            <a:endParaRPr lang="fr-FR" sz="6400" dirty="0"/>
          </a:p>
          <a:p>
            <a:pPr marL="0" indent="0" algn="just">
              <a:buNone/>
            </a:pPr>
            <a:r>
              <a:rPr lang="fr-FR" sz="6400" b="1" dirty="0" smtClean="0"/>
              <a:t>Autres </a:t>
            </a:r>
            <a:r>
              <a:rPr lang="fr-FR" sz="6400" b="1" dirty="0"/>
              <a:t>types d’établissements recevant une clientèle touristique : </a:t>
            </a:r>
            <a:endParaRPr lang="fr-FR" sz="6400" dirty="0"/>
          </a:p>
          <a:p>
            <a:pPr lvl="0" algn="just"/>
            <a:r>
              <a:rPr lang="fr-FR" sz="6400" i="1" dirty="0" smtClean="0"/>
              <a:t>La </a:t>
            </a:r>
            <a:r>
              <a:rPr lang="fr-FR" sz="6400" i="1" dirty="0"/>
              <a:t>capitainerie du port de Saint Denis.</a:t>
            </a:r>
            <a:endParaRPr lang="fr-FR" sz="6400" dirty="0"/>
          </a:p>
          <a:p>
            <a:pPr algn="just"/>
            <a:endParaRPr lang="fr-FR" dirty="0"/>
          </a:p>
        </p:txBody>
      </p:sp>
      <p:pic>
        <p:nvPicPr>
          <p:cNvPr id="7" name="Picture 9" descr="Q:\ADMINISTRATIF\ADMINISTRATIF DIVERS\LOGOS\Hommes  Savoi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Q:\ADMINISTRATIF\ADMINISTRATIF DIVERS\LOGOS\e-AFAQ_cmj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411" y="5782269"/>
            <a:ext cx="648072" cy="61400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9" descr="Q:\ADMINISTRATIF\ADMINISTRATIF DIVERS\LOGOS\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05624" y="5763827"/>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00029" y="5782269"/>
            <a:ext cx="1195640" cy="764654"/>
          </a:xfrm>
          <a:prstGeom prst="rect">
            <a:avLst/>
          </a:prstGeom>
        </p:spPr>
      </p:pic>
    </p:spTree>
    <p:extLst>
      <p:ext uri="{BB962C8B-B14F-4D97-AF65-F5344CB8AC3E}">
        <p14:creationId xmlns:p14="http://schemas.microsoft.com/office/powerpoint/2010/main" val="33270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t>PHASE 2 : </a:t>
            </a:r>
            <a:r>
              <a:rPr lang="fr-FR" dirty="0"/>
              <a:t>EXPÉRIMENTATION</a:t>
            </a:r>
          </a:p>
        </p:txBody>
      </p:sp>
      <p:sp>
        <p:nvSpPr>
          <p:cNvPr id="5" name="Espace réservé du texte 4"/>
          <p:cNvSpPr>
            <a:spLocks noGrp="1"/>
          </p:cNvSpPr>
          <p:nvPr>
            <p:ph type="body" idx="1"/>
          </p:nvPr>
        </p:nvSpPr>
        <p:spPr/>
        <p:txBody>
          <a:bodyPr>
            <a:normAutofit lnSpcReduction="10000"/>
          </a:bodyPr>
          <a:lstStyle/>
          <a:p>
            <a:pPr algn="ctr"/>
            <a:r>
              <a:rPr lang="fr-FR" dirty="0" smtClean="0"/>
              <a:t>Démarrée,  après un premier échec, grâce au soutien de Pôle Emploi qui a mobilisé des crédits dans le cadre de l’opération 500 000 places de formation pour les demandeurs d’emploi et à la mobilisation conjointe du COBEMO et de Pôle Emploi auprès du Service Public pour l’Emploi Local (SPEL de Rochefort 17) qui a sensibilisé les OPCA,</a:t>
            </a:r>
            <a:endParaRPr lang="fr-FR" dirty="0"/>
          </a:p>
        </p:txBody>
      </p:sp>
      <p:pic>
        <p:nvPicPr>
          <p:cNvPr id="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814513" y="447675"/>
            <a:ext cx="5629275" cy="847725"/>
            <a:chOff x="2566" y="224"/>
            <a:chExt cx="8864" cy="1335"/>
          </a:xfrm>
        </p:grpSpPr>
        <p:pic>
          <p:nvPicPr>
            <p:cNvPr id="7171"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7172"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7173"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7174"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7175"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63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71187" y="1556792"/>
            <a:ext cx="7772400" cy="1470025"/>
          </a:xfrm>
        </p:spPr>
        <p:txBody>
          <a:bodyPr/>
          <a:lstStyle/>
          <a:p>
            <a:r>
              <a:rPr lang="fr-FR" dirty="0" smtClean="0"/>
              <a:t>L’ACCÈS A LA QUALIFICATION DE CUISINIERS </a:t>
            </a:r>
            <a:endParaRPr lang="fr-FR" dirty="0"/>
          </a:p>
        </p:txBody>
      </p:sp>
      <p:sp>
        <p:nvSpPr>
          <p:cNvPr id="5" name="Sous-titre 4"/>
          <p:cNvSpPr>
            <a:spLocks noGrp="1"/>
          </p:cNvSpPr>
          <p:nvPr>
            <p:ph type="subTitle" idx="1"/>
          </p:nvPr>
        </p:nvSpPr>
        <p:spPr/>
        <p:txBody>
          <a:bodyPr>
            <a:normAutofit fontScale="77500" lnSpcReduction="20000"/>
          </a:bodyPr>
          <a:lstStyle/>
          <a:p>
            <a:r>
              <a:rPr lang="fr-FR" dirty="0" smtClean="0"/>
              <a:t>APPLIQUÉE AUX ORIENTATIONS PROPOS</a:t>
            </a:r>
            <a:r>
              <a:rPr lang="fr-FR" dirty="0"/>
              <a:t>É</a:t>
            </a:r>
            <a:r>
              <a:rPr lang="fr-FR" dirty="0" smtClean="0"/>
              <a:t>ES PAR LES SOCIOPROFESSIONNELS DU TERRITOIRE</a:t>
            </a:r>
          </a:p>
          <a:p>
            <a:r>
              <a:rPr lang="fr-FR" dirty="0" smtClean="0"/>
              <a:t>(réseau Assiettes Saveurs)</a:t>
            </a:r>
          </a:p>
          <a:p>
            <a:r>
              <a:rPr lang="fr-FR" b="1" dirty="0" smtClean="0"/>
              <a:t>CUISINER LES PRODUITS DU TERROIR</a:t>
            </a:r>
            <a:endParaRPr lang="fr-FR" b="1" dirty="0"/>
          </a:p>
        </p:txBody>
      </p:sp>
      <p:pic>
        <p:nvPicPr>
          <p:cNvPr id="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814513" y="447675"/>
            <a:ext cx="5629275" cy="847725"/>
            <a:chOff x="2566" y="224"/>
            <a:chExt cx="8864" cy="1335"/>
          </a:xfrm>
        </p:grpSpPr>
        <p:pic>
          <p:nvPicPr>
            <p:cNvPr id="8195"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8196"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8197"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8198"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8199"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719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INGÉNIERIE </a:t>
            </a:r>
            <a:r>
              <a:rPr lang="fr-FR" dirty="0" smtClean="0"/>
              <a:t>FINANCIÈRE</a:t>
            </a:r>
            <a:endParaRPr lang="fr-FR" dirty="0"/>
          </a:p>
        </p:txBody>
      </p:sp>
      <p:sp>
        <p:nvSpPr>
          <p:cNvPr id="3" name="Espace réservé du contenu 2"/>
          <p:cNvSpPr>
            <a:spLocks noGrp="1"/>
          </p:cNvSpPr>
          <p:nvPr>
            <p:ph idx="1"/>
          </p:nvPr>
        </p:nvSpPr>
        <p:spPr/>
        <p:txBody>
          <a:bodyPr>
            <a:normAutofit fontScale="85000" lnSpcReduction="10000"/>
          </a:bodyPr>
          <a:lstStyle/>
          <a:p>
            <a:pPr marL="0" indent="0" algn="just">
              <a:buNone/>
            </a:pPr>
            <a:r>
              <a:rPr lang="fr-FR" dirty="0" smtClean="0"/>
              <a:t>EN COMPLÉMENT DU CRÉDIT INSCRIT AU COMPTE PERSONNEL DE FORMATION DE CHACUN DES PARTICIPANTS, TROIS ACTEURS PRINCIPAUX ONT PARTICIPÉ AU FINANCEMENT DE L’ACTION : </a:t>
            </a:r>
          </a:p>
          <a:p>
            <a:pPr algn="just"/>
            <a:r>
              <a:rPr lang="fr-FR" dirty="0" smtClean="0"/>
              <a:t>Pour les personnes éligibles au Congé Individuel de Formation des Contrats à Durée déterminée (73%)</a:t>
            </a:r>
          </a:p>
          <a:p>
            <a:pPr lvl="1" algn="just"/>
            <a:r>
              <a:rPr lang="fr-FR" dirty="0" smtClean="0"/>
              <a:t>Le FAFIH avec le dispositif PRO Saisons</a:t>
            </a:r>
          </a:p>
          <a:p>
            <a:pPr lvl="1" algn="just"/>
            <a:r>
              <a:rPr lang="fr-FR" dirty="0" smtClean="0"/>
              <a:t>Le FONGECIF Nouvelle Aquitaine</a:t>
            </a:r>
          </a:p>
          <a:p>
            <a:pPr algn="just"/>
            <a:r>
              <a:rPr lang="fr-FR" dirty="0" smtClean="0"/>
              <a:t>Pour les personnes ne relevant pas de cette mesure: </a:t>
            </a:r>
          </a:p>
          <a:p>
            <a:pPr lvl="1" algn="just"/>
            <a:r>
              <a:rPr lang="fr-FR" dirty="0" smtClean="0"/>
              <a:t>L’accès Individuel à la Formation mise en place par Pôle Emploi Saint Pierre d’Oléron (27%)</a:t>
            </a: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782153" y="5893316"/>
            <a:ext cx="5629275" cy="847725"/>
            <a:chOff x="2566" y="224"/>
            <a:chExt cx="8864" cy="1335"/>
          </a:xfrm>
        </p:grpSpPr>
        <p:pic>
          <p:nvPicPr>
            <p:cNvPr id="9219"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9220"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9221"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9222"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9223"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01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a:t>ORIGINE DES RESSOURCES</a:t>
            </a:r>
          </a:p>
        </p:txBody>
      </p:sp>
      <p:sp>
        <p:nvSpPr>
          <p:cNvPr id="3" name="Espace réservé du contenu 2"/>
          <p:cNvSpPr txBox="1">
            <a:spLocks noGrp="1"/>
          </p:cNvSpPr>
          <p:nvPr>
            <p:ph idx="1"/>
          </p:nvPr>
        </p:nvSpPr>
        <p:spPr/>
        <p:txBody>
          <a:bodyPr/>
          <a:lstStyle/>
          <a:p>
            <a:pPr lvl="0" algn="just">
              <a:lnSpc>
                <a:spcPct val="80000"/>
              </a:lnSpc>
              <a:spcBef>
                <a:spcPts val="700"/>
              </a:spcBef>
            </a:pPr>
            <a:r>
              <a:rPr lang="fr-FR" sz="3000" dirty="0"/>
              <a:t>Première période :</a:t>
            </a:r>
          </a:p>
          <a:p>
            <a:pPr lvl="1" algn="just">
              <a:lnSpc>
                <a:spcPct val="80000"/>
              </a:lnSpc>
              <a:spcBef>
                <a:spcPts val="600"/>
              </a:spcBef>
            </a:pPr>
            <a:r>
              <a:rPr lang="fr-FR" sz="2600" dirty="0"/>
              <a:t>FONGECIF </a:t>
            </a:r>
            <a:r>
              <a:rPr lang="fr-FR" sz="2600" dirty="0" smtClean="0"/>
              <a:t>au </a:t>
            </a:r>
            <a:r>
              <a:rPr lang="fr-FR" sz="2600" dirty="0"/>
              <a:t>titre du Congé Individuel de Formation des salariés en Contrat à Durée Déterminée</a:t>
            </a:r>
          </a:p>
          <a:p>
            <a:pPr lvl="1" algn="just">
              <a:lnSpc>
                <a:spcPct val="80000"/>
              </a:lnSpc>
              <a:spcBef>
                <a:spcPts val="600"/>
              </a:spcBef>
            </a:pPr>
            <a:r>
              <a:rPr lang="fr-FR" sz="2600" dirty="0"/>
              <a:t>POLE EMPLOI Saint Pierre d’Oléron en mobilisant une partie conséquente </a:t>
            </a:r>
            <a:r>
              <a:rPr lang="fr-FR" sz="2600" dirty="0" smtClean="0"/>
              <a:t>des </a:t>
            </a:r>
            <a:r>
              <a:rPr lang="fr-FR" sz="2600" dirty="0"/>
              <a:t>crédits alloués à l’agence au titre de l’opération 500 000 demandeurs d’emploi</a:t>
            </a:r>
          </a:p>
          <a:p>
            <a:pPr lvl="0" algn="just">
              <a:lnSpc>
                <a:spcPct val="80000"/>
              </a:lnSpc>
              <a:spcBef>
                <a:spcPts val="700"/>
              </a:spcBef>
            </a:pPr>
            <a:r>
              <a:rPr lang="fr-FR" sz="3000" dirty="0"/>
              <a:t>Seconde période :</a:t>
            </a:r>
          </a:p>
          <a:p>
            <a:pPr lvl="1" algn="just">
              <a:lnSpc>
                <a:spcPct val="80000"/>
              </a:lnSpc>
              <a:spcBef>
                <a:spcPts val="600"/>
              </a:spcBef>
            </a:pPr>
            <a:r>
              <a:rPr lang="fr-FR" sz="2600" dirty="0"/>
              <a:t>FONGECIF au titre du Congé Individuel de Formation des salariés en Contrat à Durée Déterminée</a:t>
            </a:r>
          </a:p>
          <a:p>
            <a:pPr lvl="1" algn="just">
              <a:lnSpc>
                <a:spcPct val="80000"/>
              </a:lnSpc>
              <a:spcBef>
                <a:spcPts val="600"/>
              </a:spcBef>
            </a:pPr>
            <a:r>
              <a:rPr lang="fr-FR" sz="2600" dirty="0"/>
              <a:t>POLE EMPLOI Saint Pierre d’Oléron en mobilisant une partie conséquente les crédits alloués à l’agence au titre de la mesure Accès Individualisé à la Formation</a:t>
            </a:r>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814513" y="5869300"/>
            <a:ext cx="5629275" cy="847725"/>
            <a:chOff x="2566" y="224"/>
            <a:chExt cx="8864" cy="1335"/>
          </a:xfrm>
        </p:grpSpPr>
        <p:pic>
          <p:nvPicPr>
            <p:cNvPr id="10243"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0245"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0246"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0247"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56376" y="5935975"/>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643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dirty="0"/>
              <a:t>MOBILISATION DES RESSOURCES</a:t>
            </a:r>
          </a:p>
        </p:txBody>
      </p:sp>
      <p:sp>
        <p:nvSpPr>
          <p:cNvPr id="3" name="Espace réservé du contenu 2"/>
          <p:cNvSpPr txBox="1">
            <a:spLocks noGrp="1"/>
          </p:cNvSpPr>
          <p:nvPr>
            <p:ph idx="1"/>
          </p:nvPr>
        </p:nvSpPr>
        <p:spPr/>
        <p:txBody>
          <a:bodyPr/>
          <a:lstStyle/>
          <a:p>
            <a:pPr marL="0" lvl="0" indent="0">
              <a:lnSpc>
                <a:spcPct val="80000"/>
              </a:lnSpc>
              <a:spcBef>
                <a:spcPts val="600"/>
              </a:spcBef>
              <a:buNone/>
            </a:pPr>
            <a:r>
              <a:rPr lang="fr-FR" sz="2700" dirty="0"/>
              <a:t>LES PRINCIPALES LIGNES </a:t>
            </a:r>
            <a:r>
              <a:rPr lang="fr-FR" sz="2700" dirty="0" smtClean="0"/>
              <a:t>BUDGETAIRES </a:t>
            </a:r>
            <a:r>
              <a:rPr lang="fr-FR" sz="2700" smtClean="0"/>
              <a:t>(hors salaires) :</a:t>
            </a:r>
            <a:endParaRPr lang="fr-FR" sz="2700" dirty="0"/>
          </a:p>
          <a:p>
            <a:pPr lvl="0" algn="just">
              <a:lnSpc>
                <a:spcPct val="80000"/>
              </a:lnSpc>
              <a:spcBef>
                <a:spcPts val="600"/>
              </a:spcBef>
            </a:pPr>
            <a:r>
              <a:rPr lang="fr-FR" sz="2700" dirty="0"/>
              <a:t>Les locaux :</a:t>
            </a:r>
          </a:p>
          <a:p>
            <a:pPr lvl="1" algn="just">
              <a:lnSpc>
                <a:spcPct val="80000"/>
              </a:lnSpc>
              <a:spcBef>
                <a:spcPts val="600"/>
              </a:spcBef>
            </a:pPr>
            <a:r>
              <a:rPr lang="fr-FR" sz="2400" dirty="0"/>
              <a:t>92% des coûts de location de locaux sont réalisés sur le territoire.</a:t>
            </a:r>
          </a:p>
          <a:p>
            <a:pPr lvl="0" algn="just">
              <a:lnSpc>
                <a:spcPct val="80000"/>
              </a:lnSpc>
              <a:spcBef>
                <a:spcPts val="600"/>
              </a:spcBef>
            </a:pPr>
            <a:r>
              <a:rPr lang="fr-FR" sz="2700" dirty="0"/>
              <a:t>Les achats de matière d’œuvre :</a:t>
            </a:r>
          </a:p>
          <a:p>
            <a:pPr lvl="1" algn="just">
              <a:lnSpc>
                <a:spcPct val="80000"/>
              </a:lnSpc>
              <a:spcBef>
                <a:spcPts val="600"/>
              </a:spcBef>
            </a:pPr>
            <a:r>
              <a:rPr lang="fr-FR" sz="2400" dirty="0"/>
              <a:t>85% des achats sont réalisés sur le territoire dont 70% auprès des producteurs locaux.</a:t>
            </a:r>
          </a:p>
          <a:p>
            <a:pPr lvl="0" algn="just">
              <a:lnSpc>
                <a:spcPct val="80000"/>
              </a:lnSpc>
              <a:spcBef>
                <a:spcPts val="600"/>
              </a:spcBef>
            </a:pPr>
            <a:r>
              <a:rPr lang="fr-FR" sz="2700" dirty="0"/>
              <a:t>Les coûts liés à la certification : </a:t>
            </a:r>
          </a:p>
          <a:p>
            <a:pPr lvl="1" algn="just">
              <a:lnSpc>
                <a:spcPct val="80000"/>
              </a:lnSpc>
              <a:spcBef>
                <a:spcPts val="600"/>
              </a:spcBef>
            </a:pPr>
            <a:r>
              <a:rPr lang="fr-FR" sz="2400" dirty="0"/>
              <a:t>70% des jurés sont des sociaux professionnels résidant et travaillant sur le territoire</a:t>
            </a:r>
            <a:r>
              <a:rPr lang="fr-FR" sz="2400" dirty="0" smtClean="0"/>
              <a:t>.</a:t>
            </a:r>
            <a:endParaRPr lang="fr-FR" sz="2400" dirty="0"/>
          </a:p>
          <a:p>
            <a:pPr lvl="2" algn="just">
              <a:lnSpc>
                <a:spcPct val="80000"/>
              </a:lnSpc>
              <a:spcBef>
                <a:spcPts val="500"/>
              </a:spcBef>
            </a:pPr>
            <a:r>
              <a:rPr lang="fr-FR" sz="2000" b="1" i="1" dirty="0"/>
              <a:t>Un retour sur investissement favorable à l’économie locale</a:t>
            </a:r>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691680" y="5810760"/>
            <a:ext cx="5629275" cy="847725"/>
            <a:chOff x="2566" y="224"/>
            <a:chExt cx="8864" cy="1335"/>
          </a:xfrm>
        </p:grpSpPr>
        <p:pic>
          <p:nvPicPr>
            <p:cNvPr id="11267"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1268"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1269"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1270"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1271"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930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735751222"/>
              </p:ext>
            </p:extLst>
          </p:nvPr>
        </p:nvGraphicFramePr>
        <p:xfrm>
          <a:off x="457200" y="404664"/>
          <a:ext cx="8229600" cy="5721499"/>
        </p:xfrm>
        <a:graphic>
          <a:graphicData uri="http://schemas.openxmlformats.org/drawingml/2006/chart">
            <c:chart xmlns:c="http://schemas.openxmlformats.org/drawingml/2006/chart" xmlns:r="http://schemas.openxmlformats.org/officeDocument/2006/relationships" r:id="rId2"/>
          </a:graphicData>
        </a:graphic>
      </p:graphicFrame>
      <p:pic>
        <p:nvPicPr>
          <p:cNvPr id="3" name="Picture 2" descr="Q:\ADMINISTRATIF\ADMINISTRATIF DIVERS\LOGOS\e-AFAQ_cmj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742749" y="5724809"/>
            <a:ext cx="5629275" cy="847725"/>
            <a:chOff x="2566" y="224"/>
            <a:chExt cx="8864" cy="1335"/>
          </a:xfrm>
        </p:grpSpPr>
        <p:pic>
          <p:nvPicPr>
            <p:cNvPr id="12291" name="Image 2" descr="POLE EMPLOI.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2292" name="Image 0" descr="COBEM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2293" name="Image 4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2294" name="Imag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2295" name="Image 4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0" name="Picture 9" descr="Q:\ADMINISTRATIF\ADMINISTRATIF DIVERS\LOGOS\Hommes  Savoirs.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311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742749" y="5724809"/>
            <a:ext cx="5629275" cy="847725"/>
            <a:chOff x="2566" y="224"/>
            <a:chExt cx="8864" cy="1335"/>
          </a:xfrm>
        </p:grpSpPr>
        <p:pic>
          <p:nvPicPr>
            <p:cNvPr id="13315"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3316"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3317"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3318"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3319"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0"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3" name="Graphique 12"/>
          <p:cNvGraphicFramePr>
            <a:graphicFrameLocks/>
          </p:cNvGraphicFramePr>
          <p:nvPr>
            <p:extLst>
              <p:ext uri="{D42A27DB-BD31-4B8C-83A1-F6EECF244321}">
                <p14:modId xmlns:p14="http://schemas.microsoft.com/office/powerpoint/2010/main" val="413644704"/>
              </p:ext>
            </p:extLst>
          </p:nvPr>
        </p:nvGraphicFramePr>
        <p:xfrm>
          <a:off x="467544" y="404663"/>
          <a:ext cx="8352928" cy="564590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117636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SOMMAIRE</a:t>
            </a:r>
            <a:endParaRPr lang="fr-FR" dirty="0"/>
          </a:p>
        </p:txBody>
      </p:sp>
      <p:sp>
        <p:nvSpPr>
          <p:cNvPr id="5" name="Espace réservé du contenu 4"/>
          <p:cNvSpPr>
            <a:spLocks noGrp="1"/>
          </p:cNvSpPr>
          <p:nvPr>
            <p:ph idx="1"/>
          </p:nvPr>
        </p:nvSpPr>
        <p:spPr/>
        <p:txBody>
          <a:bodyPr>
            <a:normAutofit fontScale="85000" lnSpcReduction="10000"/>
          </a:bodyPr>
          <a:lstStyle/>
          <a:p>
            <a:pPr algn="just"/>
            <a:r>
              <a:rPr lang="fr-FR" dirty="0" smtClean="0"/>
              <a:t>Présentation de la démarche : diapos 3 à 12.</a:t>
            </a:r>
          </a:p>
          <a:p>
            <a:pPr algn="just"/>
            <a:r>
              <a:rPr lang="fr-FR" dirty="0" smtClean="0"/>
              <a:t>Expérimentation : formation  « Cuisiner les produits du terroir » : diapos 13 à 23.</a:t>
            </a:r>
          </a:p>
          <a:p>
            <a:pPr lvl="1" algn="just"/>
            <a:r>
              <a:rPr lang="fr-FR" dirty="0" smtClean="0"/>
              <a:t>Résultats de la formation de cuisiniers : diapos 24 à 31.</a:t>
            </a:r>
          </a:p>
          <a:p>
            <a:pPr algn="just"/>
            <a:r>
              <a:rPr lang="fr-FR" dirty="0" smtClean="0"/>
              <a:t>Expérimentation : formation de « Réceptionnistes en hôtellerie » : diapos 32 à 36.</a:t>
            </a:r>
          </a:p>
          <a:p>
            <a:pPr lvl="1" algn="just"/>
            <a:r>
              <a:rPr lang="fr-FR" dirty="0" smtClean="0"/>
              <a:t>Résultats de la formation de Réceptionnistes : diapos 37 à 43.</a:t>
            </a:r>
          </a:p>
          <a:p>
            <a:pPr algn="just"/>
            <a:r>
              <a:rPr lang="fr-FR" dirty="0" smtClean="0"/>
              <a:t>Évaluer les résultats, identifier les axes de progrès pour mettre en place un dispositif performant : diapos 44 à 50</a:t>
            </a:r>
          </a:p>
          <a:p>
            <a:endParaRPr lang="fr-FR" dirty="0" smtClean="0"/>
          </a:p>
          <a:p>
            <a:endParaRPr lang="fr-FR" dirty="0"/>
          </a:p>
        </p:txBody>
      </p:sp>
    </p:spTree>
    <p:extLst>
      <p:ext uri="{BB962C8B-B14F-4D97-AF65-F5344CB8AC3E}">
        <p14:creationId xmlns:p14="http://schemas.microsoft.com/office/powerpoint/2010/main" val="2955401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dirty="0"/>
              <a:t>INGÉNIERIE PÉDAGOGIQUE</a:t>
            </a:r>
          </a:p>
        </p:txBody>
      </p:sp>
      <p:sp>
        <p:nvSpPr>
          <p:cNvPr id="3" name="Espace réservé du contenu 2"/>
          <p:cNvSpPr txBox="1">
            <a:spLocks noGrp="1"/>
          </p:cNvSpPr>
          <p:nvPr>
            <p:ph idx="1"/>
          </p:nvPr>
        </p:nvSpPr>
        <p:spPr/>
        <p:txBody>
          <a:bodyPr/>
          <a:lstStyle/>
          <a:p>
            <a:pPr marL="0" lvl="0" indent="0" algn="just">
              <a:lnSpc>
                <a:spcPct val="80000"/>
              </a:lnSpc>
              <a:spcBef>
                <a:spcPts val="700"/>
              </a:spcBef>
              <a:buNone/>
            </a:pPr>
            <a:r>
              <a:rPr lang="fr-FR" sz="3000" dirty="0"/>
              <a:t>La méthode retenue est celle de la formation en situation de travail : </a:t>
            </a:r>
          </a:p>
          <a:p>
            <a:pPr lvl="1" algn="just">
              <a:lnSpc>
                <a:spcPct val="80000"/>
              </a:lnSpc>
              <a:spcBef>
                <a:spcPts val="600"/>
              </a:spcBef>
            </a:pPr>
            <a:r>
              <a:rPr lang="fr-FR" sz="2600" dirty="0"/>
              <a:t>Tous les jours les apprenants réalisent une production culinaire,</a:t>
            </a:r>
          </a:p>
          <a:p>
            <a:pPr lvl="1" algn="just">
              <a:lnSpc>
                <a:spcPct val="80000"/>
              </a:lnSpc>
              <a:spcBef>
                <a:spcPts val="600"/>
              </a:spcBef>
            </a:pPr>
            <a:r>
              <a:rPr lang="fr-FR" sz="2600" dirty="0"/>
              <a:t>Les rythmes sont ceux de la journée continue en application de la convention collective des Hôtels Cafés Restaurants,  </a:t>
            </a:r>
          </a:p>
          <a:p>
            <a:pPr lvl="1" algn="just">
              <a:lnSpc>
                <a:spcPct val="80000"/>
              </a:lnSpc>
              <a:spcBef>
                <a:spcPts val="600"/>
              </a:spcBef>
            </a:pPr>
            <a:r>
              <a:rPr lang="fr-FR" sz="2600" dirty="0"/>
              <a:t>La journée est découpée en deux périodes :</a:t>
            </a:r>
          </a:p>
          <a:p>
            <a:pPr lvl="2" algn="just">
              <a:lnSpc>
                <a:spcPct val="80000"/>
              </a:lnSpc>
              <a:spcBef>
                <a:spcPts val="500"/>
              </a:spcBef>
            </a:pPr>
            <a:r>
              <a:rPr lang="fr-FR" sz="2200" dirty="0"/>
              <a:t>La situation professionnelle (</a:t>
            </a:r>
            <a:r>
              <a:rPr lang="fr-FR" sz="2200" dirty="0" smtClean="0"/>
              <a:t>72%): </a:t>
            </a:r>
            <a:r>
              <a:rPr lang="fr-FR" sz="2200" dirty="0"/>
              <a:t>réalisation d’un menu de </a:t>
            </a:r>
            <a:r>
              <a:rPr lang="fr-FR" sz="2200" dirty="0" smtClean="0"/>
              <a:t>restaurant (de 9 h à 14h00),</a:t>
            </a:r>
            <a:endParaRPr lang="fr-FR" sz="2200" dirty="0"/>
          </a:p>
          <a:p>
            <a:pPr lvl="2" algn="just">
              <a:lnSpc>
                <a:spcPct val="80000"/>
              </a:lnSpc>
              <a:spcBef>
                <a:spcPts val="500"/>
              </a:spcBef>
            </a:pPr>
            <a:r>
              <a:rPr lang="fr-FR" sz="2200" dirty="0"/>
              <a:t>Les apports théoriques (</a:t>
            </a:r>
            <a:r>
              <a:rPr lang="fr-FR" sz="2200" dirty="0" smtClean="0"/>
              <a:t>28%) </a:t>
            </a:r>
            <a:r>
              <a:rPr lang="fr-FR" sz="2200" dirty="0"/>
              <a:t>liés à l’évaluation de la situation </a:t>
            </a:r>
            <a:r>
              <a:rPr lang="fr-FR" sz="2200" dirty="0" smtClean="0"/>
              <a:t>(de 14h00 à 16h30).</a:t>
            </a:r>
            <a:endParaRPr lang="fr-FR" sz="2200"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814513" y="5724809"/>
            <a:ext cx="5629275" cy="847725"/>
            <a:chOff x="2566" y="224"/>
            <a:chExt cx="8864" cy="1335"/>
          </a:xfrm>
        </p:grpSpPr>
        <p:pic>
          <p:nvPicPr>
            <p:cNvPr id="14339"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4340"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4341"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4342"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4343"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283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a:t>
            </a:r>
            <a:r>
              <a:rPr lang="fr-FR" dirty="0"/>
              <a:t>PÉDAGOGIE </a:t>
            </a:r>
            <a:r>
              <a:rPr lang="fr-FR" dirty="0" smtClean="0"/>
              <a:t>INCLUANT DES MISES EN SITUATION RÉELLES DE TRAVAIL</a:t>
            </a:r>
            <a:endParaRPr lang="fr-FR"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AVEC LES SOCIOPROFESSIONNELS DE LA BRANCHE : pour que les apprenants montrent leurs compétences et organisent leur réseau personnel ;</a:t>
            </a:r>
          </a:p>
          <a:p>
            <a:pPr lvl="1" algn="just"/>
            <a:r>
              <a:rPr lang="fr-FR" dirty="0"/>
              <a:t>La Table du </a:t>
            </a:r>
            <a:r>
              <a:rPr lang="fr-FR" dirty="0" smtClean="0"/>
              <a:t>Jeudi,</a:t>
            </a:r>
            <a:endParaRPr lang="fr-FR" dirty="0"/>
          </a:p>
          <a:p>
            <a:pPr lvl="1" algn="just"/>
            <a:r>
              <a:rPr lang="fr-FR" dirty="0"/>
              <a:t>La Table pour </a:t>
            </a:r>
            <a:r>
              <a:rPr lang="fr-FR" dirty="0" smtClean="0"/>
              <a:t>Tous,</a:t>
            </a:r>
            <a:endParaRPr lang="fr-FR" dirty="0"/>
          </a:p>
          <a:p>
            <a:pPr lvl="1" algn="just"/>
            <a:r>
              <a:rPr lang="fr-FR" dirty="0"/>
              <a:t>Les </a:t>
            </a:r>
            <a:r>
              <a:rPr lang="fr-FR" dirty="0" smtClean="0"/>
              <a:t>Buffets, </a:t>
            </a:r>
          </a:p>
          <a:p>
            <a:pPr lvl="1" algn="just"/>
            <a:r>
              <a:rPr lang="fr-FR" dirty="0" smtClean="0"/>
              <a:t>La participation des chefs aux journées de formation.</a:t>
            </a:r>
          </a:p>
          <a:p>
            <a:pPr algn="just"/>
            <a:r>
              <a:rPr lang="fr-FR" dirty="0" smtClean="0"/>
              <a:t>AVEC LES PRODUCTEURS LOCAUX : pour connaître les modes de production et les caractéristiques des produits travaillés, </a:t>
            </a:r>
            <a:r>
              <a:rPr lang="fr-FR" dirty="0"/>
              <a:t>négocier les </a:t>
            </a:r>
            <a:r>
              <a:rPr lang="fr-FR" dirty="0" smtClean="0"/>
              <a:t>achats. </a:t>
            </a:r>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547664" y="5877272"/>
            <a:ext cx="5629275" cy="847725"/>
            <a:chOff x="2566" y="224"/>
            <a:chExt cx="8864" cy="1335"/>
          </a:xfrm>
        </p:grpSpPr>
        <p:pic>
          <p:nvPicPr>
            <p:cNvPr id="15363"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5364"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5365"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5366"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5367"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152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normAutofit fontScale="90000"/>
          </a:bodyPr>
          <a:lstStyle/>
          <a:p>
            <a:pPr lvl="0"/>
            <a:r>
              <a:rPr lang="fr-FR" sz="4000" dirty="0" smtClean="0"/>
              <a:t>UNE ACTION CO-CONSTRUITE </a:t>
            </a:r>
            <a:br>
              <a:rPr lang="fr-FR" sz="4000" dirty="0" smtClean="0"/>
            </a:br>
            <a:r>
              <a:rPr lang="fr-FR" sz="4000" dirty="0" smtClean="0"/>
              <a:t>AVEC</a:t>
            </a:r>
            <a:r>
              <a:rPr lang="fr-FR" sz="4000" dirty="0"/>
              <a:t> </a:t>
            </a:r>
            <a:r>
              <a:rPr lang="fr-FR" sz="4000" dirty="0" smtClean="0"/>
              <a:t>LES SOCIOPROFESSIONNELS </a:t>
            </a:r>
            <a:br>
              <a:rPr lang="fr-FR" sz="4000" dirty="0" smtClean="0"/>
            </a:br>
            <a:r>
              <a:rPr lang="fr-FR" sz="4000" dirty="0" smtClean="0"/>
              <a:t>DU TERRITOIRE</a:t>
            </a:r>
            <a:endParaRPr lang="fr-FR" sz="4000" dirty="0"/>
          </a:p>
        </p:txBody>
      </p:sp>
      <p:sp>
        <p:nvSpPr>
          <p:cNvPr id="3" name="Espace réservé du contenu 2"/>
          <p:cNvSpPr txBox="1">
            <a:spLocks noGrp="1"/>
          </p:cNvSpPr>
          <p:nvPr>
            <p:ph idx="1"/>
          </p:nvPr>
        </p:nvSpPr>
        <p:spPr>
          <a:xfrm>
            <a:off x="457200" y="1772816"/>
            <a:ext cx="8229600" cy="4353347"/>
          </a:xfrm>
        </p:spPr>
        <p:txBody>
          <a:bodyPr/>
          <a:lstStyle/>
          <a:p>
            <a:pPr lvl="0" algn="just">
              <a:lnSpc>
                <a:spcPct val="80000"/>
              </a:lnSpc>
              <a:spcBef>
                <a:spcPts val="600"/>
              </a:spcBef>
            </a:pPr>
            <a:r>
              <a:rPr lang="fr-FR" sz="2500" dirty="0"/>
              <a:t>Une implication importante de la MAISON DU TOURISME :</a:t>
            </a:r>
          </a:p>
          <a:p>
            <a:pPr lvl="1" algn="just">
              <a:lnSpc>
                <a:spcPct val="80000"/>
              </a:lnSpc>
              <a:spcBef>
                <a:spcPts val="500"/>
              </a:spcBef>
            </a:pPr>
            <a:r>
              <a:rPr lang="fr-FR" sz="2200" dirty="0"/>
              <a:t>Agissant en qualité de tête de réseau. </a:t>
            </a:r>
          </a:p>
          <a:p>
            <a:pPr lvl="0" algn="just">
              <a:lnSpc>
                <a:spcPct val="80000"/>
              </a:lnSpc>
              <a:spcBef>
                <a:spcPts val="600"/>
              </a:spcBef>
            </a:pPr>
            <a:r>
              <a:rPr lang="fr-FR" sz="2500" dirty="0"/>
              <a:t>Le réseau ASSIETTES SAVEURS :</a:t>
            </a:r>
          </a:p>
          <a:p>
            <a:pPr lvl="1" algn="just">
              <a:lnSpc>
                <a:spcPct val="80000"/>
              </a:lnSpc>
              <a:spcBef>
                <a:spcPts val="500"/>
              </a:spcBef>
            </a:pPr>
            <a:r>
              <a:rPr lang="fr-FR" sz="2200" dirty="0"/>
              <a:t>Association de restaurateurs appliquant une charte qualité spécifique, s’engageant à utiliser les produits du terroir. Des sociaux professionnels mobilisés pour préciser les besoins, orienter les modalités pédagogiques à mettre en œuvre, participer à l’action et évaluer les apprenants.</a:t>
            </a:r>
          </a:p>
          <a:p>
            <a:pPr lvl="0" algn="just">
              <a:lnSpc>
                <a:spcPct val="80000"/>
              </a:lnSpc>
              <a:spcBef>
                <a:spcPts val="600"/>
              </a:spcBef>
            </a:pPr>
            <a:r>
              <a:rPr lang="fr-FR" sz="2500" dirty="0"/>
              <a:t>Le réseau MOPS et le réseau VITI-OLERON :</a:t>
            </a:r>
          </a:p>
          <a:p>
            <a:pPr lvl="1" algn="just">
              <a:lnSpc>
                <a:spcPct val="80000"/>
              </a:lnSpc>
              <a:spcBef>
                <a:spcPts val="500"/>
              </a:spcBef>
            </a:pPr>
            <a:r>
              <a:rPr lang="fr-FR" sz="2200" dirty="0"/>
              <a:t>Des producteurs locaux, </a:t>
            </a:r>
            <a:r>
              <a:rPr lang="fr-FR" sz="2200" dirty="0" smtClean="0"/>
              <a:t>garants des </a:t>
            </a:r>
            <a:r>
              <a:rPr lang="fr-FR" sz="2200" dirty="0"/>
              <a:t>achats en circuit court, </a:t>
            </a:r>
            <a:r>
              <a:rPr lang="fr-FR" sz="2200" dirty="0" smtClean="0"/>
              <a:t>d’une </a:t>
            </a:r>
            <a:r>
              <a:rPr lang="fr-FR" sz="2200" dirty="0"/>
              <a:t>orientation développement durable, des visites </a:t>
            </a:r>
            <a:r>
              <a:rPr lang="fr-FR" sz="2200" dirty="0" smtClean="0"/>
              <a:t>d’établissements </a:t>
            </a:r>
            <a:r>
              <a:rPr lang="fr-FR" sz="2200" dirty="0"/>
              <a:t>pour </a:t>
            </a:r>
            <a:r>
              <a:rPr lang="fr-FR" sz="2200" dirty="0" smtClean="0"/>
              <a:t>connaître </a:t>
            </a:r>
            <a:r>
              <a:rPr lang="fr-FR" sz="2200" dirty="0"/>
              <a:t>le mode de production des produits travaillés.</a:t>
            </a:r>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691680" y="5724809"/>
            <a:ext cx="5629275" cy="847725"/>
            <a:chOff x="2566" y="224"/>
            <a:chExt cx="8864" cy="1335"/>
          </a:xfrm>
        </p:grpSpPr>
        <p:pic>
          <p:nvPicPr>
            <p:cNvPr id="16387"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6388"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6389"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6391"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632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9814" y="260648"/>
            <a:ext cx="8229600" cy="1143000"/>
          </a:xfrm>
        </p:spPr>
        <p:txBody>
          <a:bodyPr>
            <a:normAutofit fontScale="90000"/>
          </a:bodyPr>
          <a:lstStyle/>
          <a:p>
            <a:r>
              <a:rPr lang="fr-FR" dirty="0" smtClean="0"/>
              <a:t/>
            </a:r>
            <a:br>
              <a:rPr lang="fr-FR" dirty="0" smtClean="0"/>
            </a:br>
            <a:r>
              <a:rPr lang="fr-FR" dirty="0" smtClean="0"/>
              <a:t>SENSIBILISER LES FUTURS PROFESSIONNELS À LA RESPONSABILITÉ SOCIÉTALE DES ENTREPRISES</a:t>
            </a:r>
            <a:endParaRPr lang="fr-FR" dirty="0"/>
          </a:p>
        </p:txBody>
      </p:sp>
      <p:sp>
        <p:nvSpPr>
          <p:cNvPr id="3" name="Espace réservé du contenu 2"/>
          <p:cNvSpPr>
            <a:spLocks noGrp="1"/>
          </p:cNvSpPr>
          <p:nvPr>
            <p:ph idx="1"/>
          </p:nvPr>
        </p:nvSpPr>
        <p:spPr>
          <a:xfrm>
            <a:off x="431964" y="2564904"/>
            <a:ext cx="8222788" cy="3168352"/>
          </a:xfrm>
        </p:spPr>
        <p:txBody>
          <a:bodyPr>
            <a:normAutofit fontScale="55000" lnSpcReduction="20000"/>
          </a:bodyPr>
          <a:lstStyle/>
          <a:p>
            <a:pPr algn="just"/>
            <a:r>
              <a:rPr lang="fr-FR" dirty="0" smtClean="0"/>
              <a:t>Deux journées de formation à la  prise en compte de la gestion des déchets produits par l’activité : </a:t>
            </a:r>
          </a:p>
          <a:p>
            <a:pPr lvl="1" algn="just"/>
            <a:r>
              <a:rPr lang="fr-FR" dirty="0"/>
              <a:t>réduction à la source grâce aux achats raisonnés,</a:t>
            </a:r>
          </a:p>
          <a:p>
            <a:pPr lvl="1" algn="just"/>
            <a:r>
              <a:rPr lang="fr-FR" dirty="0"/>
              <a:t>Séparation des flux dans la </a:t>
            </a:r>
            <a:r>
              <a:rPr lang="fr-FR" dirty="0" smtClean="0"/>
              <a:t>cuisine,</a:t>
            </a:r>
            <a:endParaRPr lang="fr-FR" dirty="0"/>
          </a:p>
          <a:p>
            <a:pPr lvl="1" algn="just"/>
            <a:r>
              <a:rPr lang="fr-FR" dirty="0"/>
              <a:t>Mise en œuvre d’une signalétique adaptée,</a:t>
            </a:r>
          </a:p>
          <a:p>
            <a:pPr lvl="1" algn="just"/>
            <a:r>
              <a:rPr lang="fr-FR" dirty="0"/>
              <a:t>Validation des exutoires, </a:t>
            </a:r>
          </a:p>
          <a:p>
            <a:pPr lvl="1" algn="just"/>
            <a:r>
              <a:rPr lang="fr-FR" dirty="0"/>
              <a:t>Suivi des quantités générées et des coûts évités</a:t>
            </a:r>
            <a:r>
              <a:rPr lang="fr-FR" dirty="0" smtClean="0"/>
              <a:t>.</a:t>
            </a:r>
          </a:p>
          <a:p>
            <a:pPr marL="457200" lvl="1" indent="0" algn="just">
              <a:buNone/>
            </a:pPr>
            <a:endParaRPr lang="fr-FR" dirty="0" smtClean="0"/>
          </a:p>
          <a:p>
            <a:pPr algn="just"/>
            <a:r>
              <a:rPr lang="fr-FR" dirty="0" smtClean="0"/>
              <a:t>Les cuisiniers des produits du terroir sont sensibilisés aux notions de développement durable.</a:t>
            </a:r>
          </a:p>
          <a:p>
            <a:pPr marL="457200" lvl="1" indent="0" algn="just">
              <a:buNone/>
            </a:pPr>
            <a:endParaRPr lang="fr-FR" sz="2100" dirty="0" smtClean="0"/>
          </a:p>
          <a:p>
            <a:pPr marL="457200" lvl="1" indent="0" algn="ctr">
              <a:buNone/>
            </a:pPr>
            <a:r>
              <a:rPr lang="fr-FR" sz="2100" i="1" dirty="0" smtClean="0"/>
              <a:t>Animation des journées de formation : Roule Ma Frite 17</a:t>
            </a:r>
          </a:p>
          <a:p>
            <a:pPr marL="457200" lvl="1" indent="0" algn="just">
              <a:buNone/>
            </a:pPr>
            <a:endParaRPr lang="fr-FR" sz="2100" dirty="0" smtClean="0"/>
          </a:p>
          <a:p>
            <a:pPr lvl="1"/>
            <a:endParaRPr lang="fr-FR" dirty="0"/>
          </a:p>
        </p:txBody>
      </p:sp>
      <p:grpSp>
        <p:nvGrpSpPr>
          <p:cNvPr id="4" name="Group 2"/>
          <p:cNvGrpSpPr>
            <a:grpSpLocks/>
          </p:cNvGrpSpPr>
          <p:nvPr/>
        </p:nvGrpSpPr>
        <p:grpSpPr bwMode="auto">
          <a:xfrm>
            <a:off x="1691680" y="5724809"/>
            <a:ext cx="5629275" cy="847725"/>
            <a:chOff x="2566" y="224"/>
            <a:chExt cx="8864" cy="1335"/>
          </a:xfrm>
        </p:grpSpPr>
        <p:pic>
          <p:nvPicPr>
            <p:cNvPr id="5" name="Image 2" descr="POLE EMPLO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0" descr="COBEM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4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4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0" name="Picture 2" descr="Q:\ADMINISTRATIF\ADMINISTRATIF DIVERS\LOGOS\e-AFAQ_cmj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826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pPr algn="ctr"/>
            <a:r>
              <a:rPr lang="fr-FR" dirty="0" smtClean="0"/>
              <a:t>BILAN DE l’ACTION DE FORMATION</a:t>
            </a:r>
            <a:br>
              <a:rPr lang="fr-FR" dirty="0" smtClean="0"/>
            </a:br>
            <a:r>
              <a:rPr lang="fr-FR" dirty="0" smtClean="0"/>
              <a:t>CUISINER LES PRODUITS DU TERROIR</a:t>
            </a:r>
            <a:endParaRPr lang="fr-FR" dirty="0"/>
          </a:p>
        </p:txBody>
      </p:sp>
      <p:sp>
        <p:nvSpPr>
          <p:cNvPr id="5" name="Espace réservé du texte 4"/>
          <p:cNvSpPr>
            <a:spLocks noGrp="1"/>
          </p:cNvSpPr>
          <p:nvPr>
            <p:ph type="body" idx="1"/>
          </p:nvPr>
        </p:nvSpPr>
        <p:spPr/>
        <p:txBody>
          <a:bodyPr/>
          <a:lstStyle/>
          <a:p>
            <a:pPr algn="ctr"/>
            <a:r>
              <a:rPr lang="fr-FR" dirty="0" smtClean="0"/>
              <a:t>APRES UN CYCLE COMPLET </a:t>
            </a:r>
          </a:p>
          <a:p>
            <a:pPr algn="ctr"/>
            <a:r>
              <a:rPr lang="fr-FR" sz="1400" b="1" dirty="0" smtClean="0"/>
              <a:t>FORMATION + CERTIFICATION + EMPLOI SAISONNIER + FORMATION + CERTIFICATION + EMPLOI</a:t>
            </a:r>
          </a:p>
          <a:p>
            <a:pPr algn="ctr"/>
            <a:r>
              <a:rPr lang="fr-FR" b="1" dirty="0" smtClean="0"/>
              <a:t>QUELS SONT LES PRINCIPAUX RÉSULTATS DE L’ACTION ?</a:t>
            </a:r>
            <a:endParaRPr lang="fr-FR" b="1" dirty="0"/>
          </a:p>
        </p:txBody>
      </p:sp>
      <p:pic>
        <p:nvPicPr>
          <p:cNvPr id="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814513" y="447675"/>
            <a:ext cx="5629275" cy="847725"/>
            <a:chOff x="2566" y="224"/>
            <a:chExt cx="8864" cy="1335"/>
          </a:xfrm>
        </p:grpSpPr>
        <p:pic>
          <p:nvPicPr>
            <p:cNvPr id="17411"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7412"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7413"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7414"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7415"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2815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3"/>
          <p:cNvSpPr txBox="1">
            <a:spLocks noGrp="1"/>
          </p:cNvSpPr>
          <p:nvPr>
            <p:ph type="ctrTitle"/>
          </p:nvPr>
        </p:nvSpPr>
        <p:spPr/>
        <p:txBody>
          <a:bodyPr/>
          <a:lstStyle/>
          <a:p>
            <a:pPr lvl="0"/>
            <a:r>
              <a:rPr lang="fr-FR" dirty="0" smtClean="0"/>
              <a:t>PREMIÈRE </a:t>
            </a:r>
            <a:r>
              <a:rPr lang="fr-FR" dirty="0"/>
              <a:t>PÉRIODE</a:t>
            </a:r>
          </a:p>
        </p:txBody>
      </p:sp>
      <p:sp>
        <p:nvSpPr>
          <p:cNvPr id="3" name="Sous-titre 4"/>
          <p:cNvSpPr txBox="1">
            <a:spLocks noGrp="1"/>
          </p:cNvSpPr>
          <p:nvPr>
            <p:ph type="subTitle" idx="1"/>
          </p:nvPr>
        </p:nvSpPr>
        <p:spPr/>
        <p:txBody>
          <a:bodyPr>
            <a:normAutofit fontScale="92500" lnSpcReduction="20000"/>
          </a:bodyPr>
          <a:lstStyle/>
          <a:p>
            <a:pPr lvl="0"/>
            <a:r>
              <a:rPr lang="fr-FR" dirty="0"/>
              <a:t>De novembre </a:t>
            </a:r>
            <a:r>
              <a:rPr lang="fr-FR" dirty="0" smtClean="0"/>
              <a:t>2016 </a:t>
            </a:r>
            <a:r>
              <a:rPr lang="fr-FR" dirty="0"/>
              <a:t>à mars </a:t>
            </a:r>
            <a:r>
              <a:rPr lang="fr-FR" dirty="0" smtClean="0"/>
              <a:t>2017</a:t>
            </a:r>
          </a:p>
          <a:p>
            <a:pPr lvl="0"/>
            <a:r>
              <a:rPr lang="fr-FR" dirty="0" smtClean="0"/>
              <a:t>595 heures de formation </a:t>
            </a:r>
          </a:p>
          <a:p>
            <a:pPr lvl="0"/>
            <a:r>
              <a:rPr lang="fr-FR" dirty="0" smtClean="0"/>
              <a:t>dont 490 heures en centre et 105 heures en entreprise</a:t>
            </a: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814513" y="447675"/>
            <a:ext cx="5629275" cy="847725"/>
            <a:chOff x="2566" y="224"/>
            <a:chExt cx="8864" cy="1335"/>
          </a:xfrm>
        </p:grpSpPr>
        <p:pic>
          <p:nvPicPr>
            <p:cNvPr id="18435"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8436"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8437"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8438"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8439"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534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dirty="0"/>
              <a:t>LES </a:t>
            </a:r>
            <a:r>
              <a:rPr lang="fr-FR" dirty="0" smtClean="0"/>
              <a:t>BÉNÉFICIAIRES </a:t>
            </a:r>
            <a:r>
              <a:rPr lang="fr-FR" dirty="0"/>
              <a:t>DE L’ACTION</a:t>
            </a:r>
          </a:p>
        </p:txBody>
      </p:sp>
      <p:sp>
        <p:nvSpPr>
          <p:cNvPr id="3" name="Espace réservé du contenu 2"/>
          <p:cNvSpPr txBox="1">
            <a:spLocks noGrp="1"/>
          </p:cNvSpPr>
          <p:nvPr>
            <p:ph idx="1"/>
          </p:nvPr>
        </p:nvSpPr>
        <p:spPr/>
        <p:txBody>
          <a:bodyPr>
            <a:normAutofit/>
          </a:bodyPr>
          <a:lstStyle/>
          <a:p>
            <a:pPr lvl="0" algn="just">
              <a:lnSpc>
                <a:spcPct val="80000"/>
              </a:lnSpc>
              <a:spcBef>
                <a:spcPts val="500"/>
              </a:spcBef>
            </a:pPr>
            <a:r>
              <a:rPr lang="fr-FR" sz="2200" dirty="0"/>
              <a:t>Effectif entré en formation : 13 personnes</a:t>
            </a:r>
          </a:p>
          <a:p>
            <a:pPr lvl="1" algn="just">
              <a:lnSpc>
                <a:spcPct val="80000"/>
              </a:lnSpc>
              <a:spcBef>
                <a:spcPts val="500"/>
              </a:spcBef>
            </a:pPr>
            <a:r>
              <a:rPr lang="fr-FR" sz="2000" dirty="0"/>
              <a:t>Dont 3 </a:t>
            </a:r>
            <a:r>
              <a:rPr lang="fr-FR" sz="2000" dirty="0" smtClean="0"/>
              <a:t>femmes (23%) </a:t>
            </a:r>
            <a:r>
              <a:rPr lang="fr-FR" sz="2000" dirty="0"/>
              <a:t>et 10 </a:t>
            </a:r>
            <a:r>
              <a:rPr lang="fr-FR" sz="2000" dirty="0" smtClean="0"/>
              <a:t>hommes (77%),</a:t>
            </a:r>
            <a:endParaRPr lang="fr-FR" sz="2000" dirty="0"/>
          </a:p>
          <a:p>
            <a:pPr lvl="2" algn="just">
              <a:lnSpc>
                <a:spcPct val="80000"/>
              </a:lnSpc>
              <a:spcBef>
                <a:spcPts val="500"/>
              </a:spcBef>
            </a:pPr>
            <a:r>
              <a:rPr lang="fr-FR" sz="1600" dirty="0"/>
              <a:t>Dont 4 bénéficiaires (3 femmes, 1 homme) de la Reconnaissance de la Qualité Travailleurs Handicapés (dont 1 orientation emploi protégé), </a:t>
            </a:r>
            <a:endParaRPr lang="fr-FR" sz="1600" dirty="0" smtClean="0"/>
          </a:p>
          <a:p>
            <a:pPr lvl="2" algn="just">
              <a:lnSpc>
                <a:spcPct val="80000"/>
              </a:lnSpc>
              <a:spcBef>
                <a:spcPts val="500"/>
              </a:spcBef>
            </a:pPr>
            <a:r>
              <a:rPr lang="fr-FR" sz="1600" dirty="0" smtClean="0"/>
              <a:t>Moyenne d’âge 31,5 ans (dont 8% moins de 20 ans, 15,33% de 20 à 25 ans, 15,33% de 25 à 30 ans, 46% de 30 à 40 ans et 15,33% de 40 à 45 ans).</a:t>
            </a:r>
          </a:p>
          <a:p>
            <a:pPr lvl="2" algn="just">
              <a:lnSpc>
                <a:spcPct val="80000"/>
              </a:lnSpc>
              <a:spcBef>
                <a:spcPts val="500"/>
              </a:spcBef>
            </a:pPr>
            <a:r>
              <a:rPr lang="fr-FR" sz="1600" dirty="0" smtClean="0"/>
              <a:t>Dont 8% niveau infra V, 23 % niveau V, 54% niveau IV et 15 % niveau III.</a:t>
            </a:r>
          </a:p>
          <a:p>
            <a:pPr lvl="2" algn="just">
              <a:lnSpc>
                <a:spcPct val="80000"/>
              </a:lnSpc>
              <a:spcBef>
                <a:spcPts val="500"/>
              </a:spcBef>
            </a:pPr>
            <a:r>
              <a:rPr lang="fr-FR" sz="1600" dirty="0" smtClean="0"/>
              <a:t>Dont expérience au poste de cuisiniers 31%, expérience au poste de commis 38%, aucune expérience ou expérience en service 31%</a:t>
            </a:r>
            <a:endParaRPr lang="fr-FR" sz="1800" dirty="0" smtClean="0"/>
          </a:p>
          <a:p>
            <a:pPr marL="0" lvl="0" indent="0" algn="just">
              <a:lnSpc>
                <a:spcPct val="80000"/>
              </a:lnSpc>
              <a:spcBef>
                <a:spcPts val="500"/>
              </a:spcBef>
              <a:buNone/>
            </a:pPr>
            <a:endParaRPr lang="fr-FR" sz="2200" dirty="0"/>
          </a:p>
          <a:p>
            <a:pPr lvl="0" algn="just">
              <a:lnSpc>
                <a:spcPct val="80000"/>
              </a:lnSpc>
              <a:spcBef>
                <a:spcPts val="500"/>
              </a:spcBef>
            </a:pPr>
            <a:r>
              <a:rPr lang="fr-FR" sz="2200" dirty="0"/>
              <a:t>Effectif en fin de formation : 12 personnes (92</a:t>
            </a:r>
            <a:r>
              <a:rPr lang="fr-FR" sz="2200" dirty="0" smtClean="0"/>
              <a:t>%)</a:t>
            </a:r>
          </a:p>
          <a:p>
            <a:pPr marL="0" lvl="0" indent="0" algn="just">
              <a:lnSpc>
                <a:spcPct val="80000"/>
              </a:lnSpc>
              <a:spcBef>
                <a:spcPts val="500"/>
              </a:spcBef>
              <a:buNone/>
            </a:pPr>
            <a:endParaRPr lang="fr-FR" sz="2200" dirty="0"/>
          </a:p>
          <a:p>
            <a:pPr lvl="1" algn="just">
              <a:lnSpc>
                <a:spcPct val="80000"/>
              </a:lnSpc>
              <a:spcBef>
                <a:spcPts val="500"/>
              </a:spcBef>
            </a:pPr>
            <a:r>
              <a:rPr lang="fr-FR" sz="1600" dirty="0" smtClean="0"/>
              <a:t>1 </a:t>
            </a:r>
            <a:r>
              <a:rPr lang="fr-FR" sz="1600" dirty="0"/>
              <a:t>abandon (1 femme, DEAU niveau IV RQTH, aucune expérience dans la branche) (8%)</a:t>
            </a:r>
          </a:p>
          <a:p>
            <a:pPr lvl="3" algn="just">
              <a:lnSpc>
                <a:spcPct val="80000"/>
              </a:lnSpc>
              <a:spcBef>
                <a:spcPts val="400"/>
              </a:spcBef>
            </a:pPr>
            <a:r>
              <a:rPr lang="fr-FR" sz="1300" dirty="0"/>
              <a:t>Motif : réorientation professionnelle (aujourd’hui retour dans sa région d’origine, CDI vendeuse conseil</a:t>
            </a:r>
            <a:r>
              <a:rPr lang="fr-FR" sz="1300" dirty="0" smtClean="0"/>
              <a:t>).</a:t>
            </a:r>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865434" y="5724809"/>
            <a:ext cx="5629275" cy="847725"/>
            <a:chOff x="2566" y="224"/>
            <a:chExt cx="8864" cy="1335"/>
          </a:xfrm>
        </p:grpSpPr>
        <p:pic>
          <p:nvPicPr>
            <p:cNvPr id="19459"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19460"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19461"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19462"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19463"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905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dirty="0"/>
              <a:t>LES RÉSULTATS DE LA PÉRIODE</a:t>
            </a:r>
          </a:p>
        </p:txBody>
      </p:sp>
      <p:sp>
        <p:nvSpPr>
          <p:cNvPr id="3" name="Espace réservé du contenu 2"/>
          <p:cNvSpPr txBox="1">
            <a:spLocks noGrp="1"/>
          </p:cNvSpPr>
          <p:nvPr>
            <p:ph idx="1"/>
          </p:nvPr>
        </p:nvSpPr>
        <p:spPr>
          <a:xfrm>
            <a:off x="457200" y="1613028"/>
            <a:ext cx="8229600" cy="4525963"/>
          </a:xfrm>
        </p:spPr>
        <p:txBody>
          <a:bodyPr>
            <a:normAutofit lnSpcReduction="10000"/>
          </a:bodyPr>
          <a:lstStyle/>
          <a:p>
            <a:pPr lvl="0">
              <a:lnSpc>
                <a:spcPct val="80000"/>
              </a:lnSpc>
              <a:spcBef>
                <a:spcPts val="400"/>
              </a:spcBef>
            </a:pPr>
            <a:r>
              <a:rPr lang="fr-FR" sz="1800" dirty="0"/>
              <a:t>CERTIFICATION </a:t>
            </a:r>
          </a:p>
          <a:p>
            <a:pPr lvl="1">
              <a:lnSpc>
                <a:spcPct val="80000"/>
              </a:lnSpc>
              <a:spcBef>
                <a:spcPts val="400"/>
              </a:spcBef>
            </a:pPr>
            <a:r>
              <a:rPr lang="fr-FR" sz="1500" dirty="0" smtClean="0"/>
              <a:t>RÉALISER </a:t>
            </a:r>
            <a:r>
              <a:rPr lang="fr-FR" sz="1500" dirty="0"/>
              <a:t>DES </a:t>
            </a:r>
            <a:r>
              <a:rPr lang="fr-FR" sz="1500" dirty="0" smtClean="0"/>
              <a:t>ENTR</a:t>
            </a:r>
            <a:r>
              <a:rPr lang="fr-FR" sz="1500" dirty="0"/>
              <a:t>É</a:t>
            </a:r>
            <a:r>
              <a:rPr lang="fr-FR" sz="1500" dirty="0" smtClean="0"/>
              <a:t>ES </a:t>
            </a:r>
            <a:r>
              <a:rPr lang="fr-FR" sz="1500" dirty="0"/>
              <a:t>CHAUDES OU FROIDES</a:t>
            </a:r>
          </a:p>
          <a:p>
            <a:pPr lvl="2">
              <a:lnSpc>
                <a:spcPct val="80000"/>
              </a:lnSpc>
              <a:spcBef>
                <a:spcPts val="300"/>
              </a:spcBef>
            </a:pPr>
            <a:r>
              <a:rPr lang="fr-FR" sz="1300" dirty="0"/>
              <a:t>12 personnes ont validé le certificat (100%)</a:t>
            </a:r>
          </a:p>
          <a:p>
            <a:pPr lvl="1">
              <a:lnSpc>
                <a:spcPct val="80000"/>
              </a:lnSpc>
              <a:spcBef>
                <a:spcPts val="400"/>
              </a:spcBef>
            </a:pPr>
            <a:r>
              <a:rPr lang="fr-FR" sz="1500" dirty="0"/>
              <a:t>RÉALISER DES PLATS AU POSTE CHAUD</a:t>
            </a:r>
          </a:p>
          <a:p>
            <a:pPr lvl="2">
              <a:lnSpc>
                <a:spcPct val="80000"/>
              </a:lnSpc>
              <a:spcBef>
                <a:spcPts val="300"/>
              </a:spcBef>
            </a:pPr>
            <a:r>
              <a:rPr lang="fr-FR" sz="1300" dirty="0"/>
              <a:t>11 personnes ont validé le certificat (92%)</a:t>
            </a:r>
          </a:p>
          <a:p>
            <a:pPr marL="457200" lvl="1" indent="0">
              <a:lnSpc>
                <a:spcPct val="80000"/>
              </a:lnSpc>
              <a:spcBef>
                <a:spcPts val="400"/>
              </a:spcBef>
              <a:buNone/>
            </a:pPr>
            <a:endParaRPr lang="fr-FR" sz="1500" dirty="0"/>
          </a:p>
          <a:p>
            <a:pPr lvl="0">
              <a:lnSpc>
                <a:spcPct val="80000"/>
              </a:lnSpc>
              <a:spcBef>
                <a:spcPts val="400"/>
              </a:spcBef>
            </a:pPr>
            <a:r>
              <a:rPr lang="fr-FR" sz="1800" dirty="0" smtClean="0"/>
              <a:t>ACCÈS </a:t>
            </a:r>
            <a:r>
              <a:rPr lang="fr-FR" sz="1800" dirty="0"/>
              <a:t>A L’EMPLOI</a:t>
            </a:r>
          </a:p>
          <a:p>
            <a:pPr lvl="1">
              <a:lnSpc>
                <a:spcPct val="80000"/>
              </a:lnSpc>
              <a:spcBef>
                <a:spcPts val="400"/>
              </a:spcBef>
            </a:pPr>
            <a:r>
              <a:rPr lang="fr-FR" sz="1500" dirty="0"/>
              <a:t>11 personnes (92%) dont</a:t>
            </a:r>
          </a:p>
          <a:p>
            <a:pPr lvl="2">
              <a:lnSpc>
                <a:spcPct val="80000"/>
              </a:lnSpc>
              <a:spcBef>
                <a:spcPts val="300"/>
              </a:spcBef>
            </a:pPr>
            <a:r>
              <a:rPr lang="fr-FR" sz="1300" dirty="0"/>
              <a:t>1 CDI (9%)</a:t>
            </a:r>
          </a:p>
          <a:p>
            <a:pPr lvl="2">
              <a:lnSpc>
                <a:spcPct val="80000"/>
              </a:lnSpc>
              <a:spcBef>
                <a:spcPts val="300"/>
              </a:spcBef>
            </a:pPr>
            <a:r>
              <a:rPr lang="fr-FR" sz="1300" dirty="0"/>
              <a:t>8 CDD +6 (73%)</a:t>
            </a:r>
          </a:p>
          <a:p>
            <a:pPr lvl="2">
              <a:lnSpc>
                <a:spcPct val="80000"/>
              </a:lnSpc>
              <a:spcBef>
                <a:spcPts val="300"/>
              </a:spcBef>
            </a:pPr>
            <a:r>
              <a:rPr lang="fr-FR" sz="1300" dirty="0"/>
              <a:t>2 CDD -6 (18%)</a:t>
            </a:r>
          </a:p>
          <a:p>
            <a:pPr lvl="1">
              <a:lnSpc>
                <a:spcPct val="80000"/>
              </a:lnSpc>
              <a:spcBef>
                <a:spcPts val="400"/>
              </a:spcBef>
            </a:pPr>
            <a:endParaRPr lang="fr-FR" sz="1500" dirty="0"/>
          </a:p>
          <a:p>
            <a:pPr lvl="1">
              <a:lnSpc>
                <a:spcPct val="80000"/>
              </a:lnSpc>
              <a:spcBef>
                <a:spcPts val="400"/>
              </a:spcBef>
            </a:pPr>
            <a:r>
              <a:rPr lang="fr-FR" sz="1500" dirty="0"/>
              <a:t>La douzième personne, RQTH orientation emploi protégé à négocié son intégration au sein de l’ESAT dans lequel elle a réalisé sa période de mise en situation </a:t>
            </a:r>
            <a:r>
              <a:rPr lang="fr-FR" sz="1500" dirty="0" smtClean="0"/>
              <a:t>professionnelle. Nous avons négocié la fin du parcours de formation son intégration au poste de cuisinière, </a:t>
            </a:r>
            <a:r>
              <a:rPr lang="fr-FR" sz="1500" dirty="0"/>
              <a:t>dès la fin de la formation (avril 2018).</a:t>
            </a:r>
          </a:p>
          <a:p>
            <a:pPr marL="457200" lvl="1" indent="0">
              <a:lnSpc>
                <a:spcPct val="80000"/>
              </a:lnSpc>
              <a:spcBef>
                <a:spcPts val="400"/>
              </a:spcBef>
              <a:buNone/>
            </a:pPr>
            <a:r>
              <a:rPr lang="fr-FR" sz="1500" dirty="0"/>
              <a:t> </a:t>
            </a:r>
          </a:p>
          <a:p>
            <a:pPr lvl="0">
              <a:lnSpc>
                <a:spcPct val="80000"/>
              </a:lnSpc>
              <a:spcBef>
                <a:spcPts val="400"/>
              </a:spcBef>
            </a:pPr>
            <a:r>
              <a:rPr lang="fr-FR" sz="1800" dirty="0"/>
              <a:t>PROBLÈMES RENCONTRÉS</a:t>
            </a:r>
          </a:p>
          <a:p>
            <a:pPr lvl="1" algn="just">
              <a:lnSpc>
                <a:spcPct val="80000"/>
              </a:lnSpc>
              <a:spcBef>
                <a:spcPts val="400"/>
              </a:spcBef>
            </a:pPr>
            <a:r>
              <a:rPr lang="fr-FR" sz="1500" dirty="0"/>
              <a:t>1 personne (homme RQTH) a abandonné son poste le 3 août sans préavis. Il a aussi, à cette même date, quitté son domicile et refusé toute relation tant avec ses pairs qu’avec l’équipe de Hommes &amp; </a:t>
            </a:r>
            <a:r>
              <a:rPr lang="fr-FR" sz="1500" dirty="0" smtClean="0"/>
              <a:t>Savoirs</a:t>
            </a:r>
            <a:r>
              <a:rPr lang="fr-FR" sz="1500" dirty="0"/>
              <a:t>. Cette personne n’est plus joignable.</a:t>
            </a:r>
          </a:p>
          <a:p>
            <a:pPr marL="457200" lvl="1" indent="0">
              <a:lnSpc>
                <a:spcPct val="80000"/>
              </a:lnSpc>
              <a:spcBef>
                <a:spcPts val="400"/>
              </a:spcBef>
              <a:buNone/>
            </a:pPr>
            <a:endParaRPr lang="fr-FR" sz="1500"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619672" y="5805264"/>
            <a:ext cx="5629275" cy="847725"/>
            <a:chOff x="2566" y="224"/>
            <a:chExt cx="8864" cy="1335"/>
          </a:xfrm>
        </p:grpSpPr>
        <p:pic>
          <p:nvPicPr>
            <p:cNvPr id="20483"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0484"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0485"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0486"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0487"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605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MODALITÉS D’ACCOMPAGNEMENT </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Pour tous les participants et lors de chacune des période d’emploi, trois suivis ont été réalisés </a:t>
            </a:r>
            <a:r>
              <a:rPr lang="fr-FR" sz="2600" dirty="0" smtClean="0"/>
              <a:t>(d’avril à octobre 2017 et d’avril à octobre 2018 </a:t>
            </a:r>
            <a:r>
              <a:rPr lang="fr-FR" sz="2100" i="1" dirty="0" smtClean="0"/>
              <a:t>accompagnement en cours de réalisation) : </a:t>
            </a:r>
          </a:p>
          <a:p>
            <a:pPr lvl="1" algn="just"/>
            <a:r>
              <a:rPr lang="fr-FR" dirty="0"/>
              <a:t>Un suivi pendant la période d’essai, </a:t>
            </a:r>
          </a:p>
          <a:p>
            <a:pPr lvl="1" algn="just"/>
            <a:r>
              <a:rPr lang="fr-FR" dirty="0"/>
              <a:t>Un suivi en amont de la saison (juin</a:t>
            </a:r>
            <a:r>
              <a:rPr lang="fr-FR" dirty="0" smtClean="0"/>
              <a:t>),</a:t>
            </a:r>
            <a:endParaRPr lang="fr-FR" dirty="0"/>
          </a:p>
          <a:p>
            <a:pPr lvl="1" algn="just"/>
            <a:r>
              <a:rPr lang="fr-FR" dirty="0"/>
              <a:t>Un suivi post saison (de mi-septembre à mi-octobre</a:t>
            </a:r>
            <a:r>
              <a:rPr lang="fr-FR" dirty="0" smtClean="0"/>
              <a:t>).</a:t>
            </a:r>
          </a:p>
          <a:p>
            <a:pPr marL="457200" lvl="1" indent="0" algn="just">
              <a:buNone/>
            </a:pPr>
            <a:endParaRPr lang="fr-FR" dirty="0" smtClean="0"/>
          </a:p>
          <a:p>
            <a:pPr algn="just"/>
            <a:r>
              <a:rPr lang="fr-FR" dirty="0" smtClean="0"/>
              <a:t>À la demande : </a:t>
            </a:r>
          </a:p>
          <a:p>
            <a:pPr lvl="1" algn="just"/>
            <a:r>
              <a:rPr lang="fr-FR" dirty="0" smtClean="0"/>
              <a:t>En cas de rupture de contrat, </a:t>
            </a:r>
          </a:p>
          <a:p>
            <a:pPr lvl="1" algn="just"/>
            <a:r>
              <a:rPr lang="fr-FR" dirty="0" smtClean="0"/>
              <a:t>Dans des situation d’aide à la résolution de problèmes personnels.</a:t>
            </a:r>
          </a:p>
        </p:txBody>
      </p:sp>
    </p:spTree>
    <p:extLst>
      <p:ext uri="{BB962C8B-B14F-4D97-AF65-F5344CB8AC3E}">
        <p14:creationId xmlns:p14="http://schemas.microsoft.com/office/powerpoint/2010/main" val="3857354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3"/>
          <p:cNvSpPr txBox="1">
            <a:spLocks noGrp="1"/>
          </p:cNvSpPr>
          <p:nvPr>
            <p:ph type="ctrTitle"/>
          </p:nvPr>
        </p:nvSpPr>
        <p:spPr/>
        <p:txBody>
          <a:bodyPr/>
          <a:lstStyle/>
          <a:p>
            <a:pPr lvl="0"/>
            <a:r>
              <a:rPr lang="fr-FR" dirty="0"/>
              <a:t>SECONDE </a:t>
            </a:r>
            <a:r>
              <a:rPr lang="fr-FR" dirty="0" smtClean="0"/>
              <a:t>PÉRIODE</a:t>
            </a:r>
            <a:endParaRPr lang="fr-FR" dirty="0"/>
          </a:p>
        </p:txBody>
      </p:sp>
      <p:sp>
        <p:nvSpPr>
          <p:cNvPr id="3" name="Sous-titre 4"/>
          <p:cNvSpPr txBox="1">
            <a:spLocks noGrp="1"/>
          </p:cNvSpPr>
          <p:nvPr>
            <p:ph type="subTitle" idx="1"/>
          </p:nvPr>
        </p:nvSpPr>
        <p:spPr/>
        <p:txBody>
          <a:bodyPr>
            <a:normAutofit fontScale="92500" lnSpcReduction="20000"/>
          </a:bodyPr>
          <a:lstStyle/>
          <a:p>
            <a:pPr lvl="0"/>
            <a:r>
              <a:rPr lang="fr-FR" dirty="0"/>
              <a:t>De novembre 2017 à mars </a:t>
            </a:r>
            <a:r>
              <a:rPr lang="fr-FR" dirty="0" smtClean="0"/>
              <a:t>2018</a:t>
            </a:r>
          </a:p>
          <a:p>
            <a:pPr lvl="0"/>
            <a:r>
              <a:rPr lang="fr-FR" dirty="0"/>
              <a:t>595 heures de formation </a:t>
            </a:r>
          </a:p>
          <a:p>
            <a:pPr lvl="0"/>
            <a:r>
              <a:rPr lang="fr-FR" dirty="0"/>
              <a:t>dont 490 heures en centre et 105 heures en entreprise</a:t>
            </a:r>
          </a:p>
          <a:p>
            <a:pPr lvl="0"/>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814513" y="447675"/>
            <a:ext cx="5629275" cy="847725"/>
            <a:chOff x="2566" y="224"/>
            <a:chExt cx="8864" cy="1335"/>
          </a:xfrm>
        </p:grpSpPr>
        <p:pic>
          <p:nvPicPr>
            <p:cNvPr id="21507"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1508"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1509"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1510"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1511"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8341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smtClean="0"/>
              <a:t>Phase 1 : </a:t>
            </a:r>
            <a:r>
              <a:rPr lang="fr-FR" dirty="0"/>
              <a:t>Étude </a:t>
            </a:r>
            <a:r>
              <a:rPr lang="fr-FR" dirty="0" smtClean="0"/>
              <a:t>des besoins</a:t>
            </a:r>
            <a:endParaRPr lang="fr-FR" dirty="0"/>
          </a:p>
        </p:txBody>
      </p:sp>
      <p:sp>
        <p:nvSpPr>
          <p:cNvPr id="5" name="Espace réservé du texte 4"/>
          <p:cNvSpPr>
            <a:spLocks noGrp="1"/>
          </p:cNvSpPr>
          <p:nvPr>
            <p:ph type="body" idx="1"/>
          </p:nvPr>
        </p:nvSpPr>
        <p:spPr/>
        <p:txBody>
          <a:bodyPr/>
          <a:lstStyle/>
          <a:p>
            <a:pPr algn="ctr"/>
            <a:r>
              <a:rPr lang="fr-FR" dirty="0" smtClean="0"/>
              <a:t>RÉALISÉE DANS LE CADRE D’UN PROJET RETENU AU TITRE DU FONDS RÉGIONAL D’INNOVATION POUR LES ORGANISME DE FORMATION PROFESSIONNELLE (FRIOP Région Poitou-Charentes 2014-2016)</a:t>
            </a:r>
            <a:endParaRPr lang="fr-FR" dirty="0"/>
          </a:p>
        </p:txBody>
      </p:sp>
      <p:pic>
        <p:nvPicPr>
          <p:cNvPr id="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Q:\ADMINISTRATIF\ADMINISTRATIF DIVERS\LOGOS\REGION.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5568538"/>
            <a:ext cx="9144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Q:\ADMINISTRATIF\ADMINISTRATIF DIVERS\LOGOS\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8513" y="5576341"/>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Q:\ADMINISTRATIF\ADMINISTRATIF DIVERS\LOGOS\Hommes  Savoir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2320" y="5515198"/>
            <a:ext cx="9144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06072" y="5614836"/>
            <a:ext cx="1195640" cy="764654"/>
          </a:xfrm>
          <a:prstGeom prst="rect">
            <a:avLst/>
          </a:prstGeom>
        </p:spPr>
      </p:pic>
    </p:spTree>
    <p:extLst>
      <p:ext uri="{BB962C8B-B14F-4D97-AF65-F5344CB8AC3E}">
        <p14:creationId xmlns:p14="http://schemas.microsoft.com/office/powerpoint/2010/main" val="237105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dirty="0"/>
              <a:t>LES </a:t>
            </a:r>
            <a:r>
              <a:rPr lang="fr-FR" dirty="0" smtClean="0"/>
              <a:t>BÉN</a:t>
            </a:r>
            <a:r>
              <a:rPr lang="fr-FR" dirty="0"/>
              <a:t>É</a:t>
            </a:r>
            <a:r>
              <a:rPr lang="fr-FR" dirty="0" smtClean="0"/>
              <a:t>FICIAIRES </a:t>
            </a:r>
            <a:r>
              <a:rPr lang="fr-FR" dirty="0"/>
              <a:t>DE L’ACTION</a:t>
            </a:r>
          </a:p>
        </p:txBody>
      </p:sp>
      <p:sp>
        <p:nvSpPr>
          <p:cNvPr id="3" name="Espace réservé du contenu 2"/>
          <p:cNvSpPr txBox="1">
            <a:spLocks noGrp="1"/>
          </p:cNvSpPr>
          <p:nvPr>
            <p:ph idx="1"/>
          </p:nvPr>
        </p:nvSpPr>
        <p:spPr/>
        <p:txBody>
          <a:bodyPr>
            <a:normAutofit fontScale="92500" lnSpcReduction="20000"/>
          </a:bodyPr>
          <a:lstStyle/>
          <a:p>
            <a:pPr lvl="0" algn="just">
              <a:lnSpc>
                <a:spcPct val="90000"/>
              </a:lnSpc>
            </a:pPr>
            <a:r>
              <a:rPr lang="fr-FR" dirty="0"/>
              <a:t>Effectif entré en formation : 11 </a:t>
            </a:r>
            <a:r>
              <a:rPr lang="fr-FR" dirty="0" smtClean="0"/>
              <a:t>personnes </a:t>
            </a:r>
          </a:p>
          <a:p>
            <a:pPr lvl="0" algn="just">
              <a:lnSpc>
                <a:spcPct val="90000"/>
              </a:lnSpc>
            </a:pPr>
            <a:r>
              <a:rPr lang="fr-FR" sz="2600" dirty="0" smtClean="0"/>
              <a:t>10 des personnes rentées en novembre 2016 et ayant terminé leur parcours (83%) </a:t>
            </a:r>
          </a:p>
          <a:p>
            <a:pPr lvl="0" algn="just">
              <a:lnSpc>
                <a:spcPct val="90000"/>
              </a:lnSpc>
            </a:pPr>
            <a:r>
              <a:rPr lang="fr-FR" sz="2600" dirty="0" smtClean="0"/>
              <a:t>et 1 nouveau candidat orienté par une entreprise partenaire (après une saison au poste froid).</a:t>
            </a:r>
            <a:endParaRPr lang="fr-FR" sz="2600" dirty="0"/>
          </a:p>
          <a:p>
            <a:pPr lvl="0" algn="just">
              <a:lnSpc>
                <a:spcPct val="90000"/>
              </a:lnSpc>
            </a:pPr>
            <a:r>
              <a:rPr lang="fr-FR" sz="2600" dirty="0" smtClean="0"/>
              <a:t>Dont </a:t>
            </a:r>
            <a:r>
              <a:rPr lang="fr-FR" dirty="0" smtClean="0"/>
              <a:t> </a:t>
            </a:r>
            <a:r>
              <a:rPr lang="fr-FR" dirty="0"/>
              <a:t>2 femmes </a:t>
            </a:r>
            <a:r>
              <a:rPr lang="fr-FR" dirty="0" smtClean="0"/>
              <a:t>(18%)et </a:t>
            </a:r>
            <a:r>
              <a:rPr lang="fr-FR" dirty="0"/>
              <a:t>9 </a:t>
            </a:r>
            <a:r>
              <a:rPr lang="fr-FR" dirty="0" smtClean="0"/>
              <a:t>hommes (82%),</a:t>
            </a:r>
            <a:endParaRPr lang="fr-FR" dirty="0"/>
          </a:p>
          <a:p>
            <a:pPr lvl="2" algn="just">
              <a:lnSpc>
                <a:spcPct val="90000"/>
              </a:lnSpc>
            </a:pPr>
            <a:r>
              <a:rPr lang="fr-FR" dirty="0"/>
              <a:t>Dont 3 bénéficiaires (2 femmes, 1 homme) de la Reconnaissance de la Qualité Travailleurs Handicapés (dont 1 orientation emploi protégé), </a:t>
            </a:r>
            <a:endParaRPr lang="fr-FR" dirty="0" smtClean="0"/>
          </a:p>
          <a:p>
            <a:pPr lvl="2" algn="just">
              <a:lnSpc>
                <a:spcPct val="90000"/>
              </a:lnSpc>
            </a:pPr>
            <a:r>
              <a:rPr lang="fr-FR" dirty="0"/>
              <a:t>Moyenne d’âge 33 ans </a:t>
            </a:r>
            <a:r>
              <a:rPr lang="fr-FR" dirty="0" smtClean="0"/>
              <a:t>(27% de 20 à 25 ans,9% de 25 à 30 ans, 45% de 30 à 40 ans et 18% de 40 à 45 ans ). </a:t>
            </a:r>
          </a:p>
          <a:p>
            <a:pPr lvl="2" algn="just">
              <a:lnSpc>
                <a:spcPct val="90000"/>
              </a:lnSpc>
            </a:pPr>
            <a:r>
              <a:rPr lang="fr-FR" dirty="0" smtClean="0"/>
              <a:t>18% des participants ont un niveau V (les femmes), 64% un niveau IV; et 18% ont un niveau III</a:t>
            </a:r>
            <a:r>
              <a:rPr lang="fr-FR" dirty="0"/>
              <a:t>.</a:t>
            </a:r>
          </a:p>
          <a:p>
            <a:pPr lvl="0" algn="just">
              <a:lnSpc>
                <a:spcPct val="90000"/>
              </a:lnSpc>
            </a:pPr>
            <a:r>
              <a:rPr lang="fr-FR" dirty="0"/>
              <a:t>Effectif en fin de formation : 11 personnes</a:t>
            </a:r>
          </a:p>
          <a:p>
            <a:pPr marL="0" lvl="0" indent="0">
              <a:lnSpc>
                <a:spcPct val="90000"/>
              </a:lnSpc>
              <a:buNone/>
            </a:pP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594774" y="5884862"/>
            <a:ext cx="5629275" cy="847725"/>
            <a:chOff x="2566" y="224"/>
            <a:chExt cx="8864" cy="1335"/>
          </a:xfrm>
        </p:grpSpPr>
        <p:pic>
          <p:nvPicPr>
            <p:cNvPr id="22531"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2532"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2533"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2534"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2535"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17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dirty="0"/>
              <a:t>LES RÉSULTATS DE LA PÉRIODE</a:t>
            </a:r>
          </a:p>
        </p:txBody>
      </p:sp>
      <p:sp>
        <p:nvSpPr>
          <p:cNvPr id="3" name="Espace réservé du contenu 2"/>
          <p:cNvSpPr txBox="1">
            <a:spLocks noGrp="1"/>
          </p:cNvSpPr>
          <p:nvPr>
            <p:ph idx="1"/>
          </p:nvPr>
        </p:nvSpPr>
        <p:spPr/>
        <p:txBody>
          <a:bodyPr/>
          <a:lstStyle/>
          <a:p>
            <a:pPr lvl="0"/>
            <a:r>
              <a:rPr lang="fr-FR" dirty="0"/>
              <a:t>CERTIFICATION </a:t>
            </a:r>
          </a:p>
          <a:p>
            <a:pPr lvl="1"/>
            <a:r>
              <a:rPr lang="fr-FR" dirty="0" smtClean="0"/>
              <a:t>Validation du titre : 73%</a:t>
            </a:r>
          </a:p>
          <a:p>
            <a:pPr lvl="1"/>
            <a:r>
              <a:rPr lang="fr-FR" dirty="0" smtClean="0"/>
              <a:t>Validations partielles (3 certificats sur 4) : 27%</a:t>
            </a:r>
            <a:endParaRPr lang="fr-FR" dirty="0"/>
          </a:p>
          <a:p>
            <a:pPr marL="457200" lvl="1" indent="0">
              <a:buNone/>
            </a:pPr>
            <a:endParaRPr lang="fr-FR" dirty="0"/>
          </a:p>
          <a:p>
            <a:pPr lvl="0"/>
            <a:r>
              <a:rPr lang="fr-FR" dirty="0" smtClean="0"/>
              <a:t>ACCÈS </a:t>
            </a:r>
            <a:r>
              <a:rPr lang="fr-FR" dirty="0"/>
              <a:t>A L’EMPLOI : 11 personnes (100%)</a:t>
            </a:r>
          </a:p>
          <a:p>
            <a:pPr lvl="1"/>
            <a:r>
              <a:rPr lang="fr-FR" dirty="0"/>
              <a:t>2 Créations d’entreprise de restauration (18%)</a:t>
            </a:r>
          </a:p>
          <a:p>
            <a:pPr lvl="1"/>
            <a:r>
              <a:rPr lang="fr-FR" dirty="0"/>
              <a:t>8 CDD + 6 mois (73%)</a:t>
            </a:r>
          </a:p>
          <a:p>
            <a:pPr lvl="1"/>
            <a:r>
              <a:rPr lang="fr-FR" dirty="0"/>
              <a:t>1 Entrée ESAT (9%)</a:t>
            </a:r>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547664" y="5805264"/>
            <a:ext cx="5629275" cy="847725"/>
            <a:chOff x="2566" y="224"/>
            <a:chExt cx="8864" cy="1335"/>
          </a:xfrm>
        </p:grpSpPr>
        <p:pic>
          <p:nvPicPr>
            <p:cNvPr id="23555"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3556"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3557"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3558"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3559"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3656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fr-FR" dirty="0" smtClean="0"/>
              <a:t>L’ACCÈS A LA QUALIFICATION DE R</a:t>
            </a:r>
            <a:r>
              <a:rPr lang="fr-FR" dirty="0"/>
              <a:t>É</a:t>
            </a:r>
            <a:r>
              <a:rPr lang="fr-FR" dirty="0" smtClean="0"/>
              <a:t>CEPTIONNISTES EN HÔTELLERIE</a:t>
            </a:r>
            <a:endParaRPr lang="fr-FR" dirty="0"/>
          </a:p>
        </p:txBody>
      </p:sp>
      <p:sp>
        <p:nvSpPr>
          <p:cNvPr id="5" name="Sous-titre 4"/>
          <p:cNvSpPr>
            <a:spLocks noGrp="1"/>
          </p:cNvSpPr>
          <p:nvPr>
            <p:ph type="subTitle" idx="1"/>
          </p:nvPr>
        </p:nvSpPr>
        <p:spPr/>
        <p:txBody>
          <a:bodyPr>
            <a:normAutofit fontScale="77500" lnSpcReduction="20000"/>
          </a:bodyPr>
          <a:lstStyle/>
          <a:p>
            <a:r>
              <a:rPr lang="fr-FR" dirty="0" smtClean="0"/>
              <a:t>Mise en place en collaboration avec les socioprofessionnels de la branche de l’hôtellerie </a:t>
            </a:r>
          </a:p>
          <a:p>
            <a:r>
              <a:rPr lang="fr-FR" dirty="0" smtClean="0"/>
              <a:t>Adaptation aux demandes avec l’option </a:t>
            </a:r>
          </a:p>
          <a:p>
            <a:r>
              <a:rPr lang="fr-FR" b="1" dirty="0" smtClean="0"/>
              <a:t>ANGLAIS RENFORCÉ</a:t>
            </a:r>
            <a:endParaRPr lang="fr-FR" b="1" dirty="0"/>
          </a:p>
        </p:txBody>
      </p:sp>
      <p:pic>
        <p:nvPicPr>
          <p:cNvPr id="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814513" y="447675"/>
            <a:ext cx="5629275" cy="847725"/>
            <a:chOff x="2566" y="224"/>
            <a:chExt cx="8864" cy="1335"/>
          </a:xfrm>
        </p:grpSpPr>
        <p:pic>
          <p:nvPicPr>
            <p:cNvPr id="24579"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4580"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4581"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4582"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4583"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895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INGÉNIERIE </a:t>
            </a:r>
            <a:r>
              <a:rPr lang="fr-FR" dirty="0" smtClean="0"/>
              <a:t>FINANCIÈRE et ORIGINE DES RESSOURCES</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LES DEUX PÉRIODES ONT ÉTÉ </a:t>
            </a:r>
            <a:r>
              <a:rPr lang="fr-FR" dirty="0"/>
              <a:t>RÉALISÉES E</a:t>
            </a:r>
            <a:r>
              <a:rPr lang="fr-FR" dirty="0" smtClean="0"/>
              <a:t>N MOBILISANT DEUX MODÈLES  FINANCIERS SP</a:t>
            </a:r>
            <a:r>
              <a:rPr lang="fr-FR" dirty="0"/>
              <a:t>É</a:t>
            </a:r>
            <a:r>
              <a:rPr lang="fr-FR" dirty="0" smtClean="0"/>
              <a:t>CIFIQUES :</a:t>
            </a:r>
          </a:p>
          <a:p>
            <a:pPr lvl="1" algn="just"/>
            <a:r>
              <a:rPr lang="fr-FR" dirty="0" smtClean="0"/>
              <a:t>La première période (de novembre 2016 à mars 2017) 100% de financement Pôle Emploi par la mobilisation des crédits liés au plan 500 000 formations pour les demandeurs d’emploi, </a:t>
            </a:r>
          </a:p>
          <a:p>
            <a:pPr lvl="1" algn="just"/>
            <a:r>
              <a:rPr lang="fr-FR" dirty="0" smtClean="0"/>
              <a:t>La seconde période (de novembre 2017 à mars 2018) a été mise en place avec le soutien du programme Pro Saisons (FAFIH + </a:t>
            </a:r>
            <a:r>
              <a:rPr lang="fr-FR" dirty="0" err="1" smtClean="0"/>
              <a:t>Fongecif</a:t>
            </a:r>
            <a:r>
              <a:rPr lang="fr-FR" dirty="0" smtClean="0"/>
              <a:t>) pour 60% des dépenses et les 40% restants ont été mobilisés par Pôle Emploi sur les crédits d’Accès Individuel à la formation AIF.</a:t>
            </a: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742749" y="5724809"/>
            <a:ext cx="5629275" cy="847725"/>
            <a:chOff x="2566" y="224"/>
            <a:chExt cx="8864" cy="1335"/>
          </a:xfrm>
        </p:grpSpPr>
        <p:pic>
          <p:nvPicPr>
            <p:cNvPr id="25603"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5604"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5605"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5606"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5607"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4534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MOBILISATION DES RESSOURCES</a:t>
            </a:r>
          </a:p>
        </p:txBody>
      </p:sp>
      <p:sp>
        <p:nvSpPr>
          <p:cNvPr id="3" name="Espace réservé du contenu 2"/>
          <p:cNvSpPr>
            <a:spLocks noGrp="1"/>
          </p:cNvSpPr>
          <p:nvPr>
            <p:ph idx="1"/>
          </p:nvPr>
        </p:nvSpPr>
        <p:spPr/>
        <p:txBody>
          <a:bodyPr/>
          <a:lstStyle/>
          <a:p>
            <a:pPr algn="just"/>
            <a:r>
              <a:rPr lang="fr-FR" dirty="0" smtClean="0"/>
              <a:t>Au niveau local, les retours financiers sur le territoire comprenaient :</a:t>
            </a:r>
          </a:p>
          <a:p>
            <a:pPr lvl="1" algn="just"/>
            <a:r>
              <a:rPr lang="fr-FR" dirty="0" smtClean="0"/>
              <a:t>Première période : locaux et déplacements apprenants pour les mises en situation en milieu de travail,</a:t>
            </a:r>
          </a:p>
          <a:p>
            <a:pPr marL="0" indent="0" algn="just">
              <a:buNone/>
            </a:pPr>
            <a:endParaRPr lang="fr-FR" dirty="0" smtClean="0"/>
          </a:p>
          <a:p>
            <a:pPr lvl="1" algn="just"/>
            <a:r>
              <a:rPr lang="fr-FR" dirty="0" smtClean="0"/>
              <a:t>Seconde période : locaux, déplacements apprenants et formatrice anglais.</a:t>
            </a: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808421" y="5724809"/>
            <a:ext cx="5629275" cy="847725"/>
            <a:chOff x="2566" y="224"/>
            <a:chExt cx="8864" cy="1335"/>
          </a:xfrm>
        </p:grpSpPr>
        <p:pic>
          <p:nvPicPr>
            <p:cNvPr id="26627"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6628"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6629"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6630"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6631"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346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INGÉNIERIE PÉDAGOGIQUE</a:t>
            </a:r>
          </a:p>
        </p:txBody>
      </p:sp>
      <p:sp>
        <p:nvSpPr>
          <p:cNvPr id="3" name="Espace réservé du contenu 2"/>
          <p:cNvSpPr>
            <a:spLocks noGrp="1"/>
          </p:cNvSpPr>
          <p:nvPr>
            <p:ph idx="1"/>
          </p:nvPr>
        </p:nvSpPr>
        <p:spPr/>
        <p:txBody>
          <a:bodyPr/>
          <a:lstStyle/>
          <a:p>
            <a:pPr algn="just"/>
            <a:r>
              <a:rPr lang="fr-FR" dirty="0" smtClean="0"/>
              <a:t>MODÈLE DE LA DOUBLE ALTERNANCE</a:t>
            </a:r>
          </a:p>
          <a:p>
            <a:pPr lvl="1" algn="just"/>
            <a:r>
              <a:rPr lang="fr-FR" dirty="0" smtClean="0"/>
              <a:t>Dans le rythme : une semaine de formation en Français suivie d’une semaine de formation en Anglais.</a:t>
            </a:r>
          </a:p>
          <a:p>
            <a:pPr lvl="1" algn="just"/>
            <a:r>
              <a:rPr lang="fr-FR" dirty="0" smtClean="0"/>
              <a:t>Dans les apprentissages : mises en situation simulées en appui sur deux structures partenaires, un hôtel traditionnel et un établissement de la branche de l’hôtellerie de plein air.</a:t>
            </a: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403648" y="5844097"/>
            <a:ext cx="5629275" cy="847725"/>
            <a:chOff x="2566" y="224"/>
            <a:chExt cx="8864" cy="1335"/>
          </a:xfrm>
        </p:grpSpPr>
        <p:pic>
          <p:nvPicPr>
            <p:cNvPr id="27651"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7652"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7653"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7654"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7655"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0050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OBJECTIFS PÉDAGOGIQUES RÉPONDANT AUX EXIGENCES DES SOCIOPROFESSIONNELS</a:t>
            </a:r>
            <a:endParaRPr lang="fr-FR" dirty="0"/>
          </a:p>
        </p:txBody>
      </p:sp>
      <p:sp>
        <p:nvSpPr>
          <p:cNvPr id="3" name="Espace réservé du contenu 2"/>
          <p:cNvSpPr>
            <a:spLocks noGrp="1"/>
          </p:cNvSpPr>
          <p:nvPr>
            <p:ph idx="1"/>
          </p:nvPr>
        </p:nvSpPr>
        <p:spPr>
          <a:xfrm>
            <a:off x="395536" y="2060848"/>
            <a:ext cx="8229600" cy="4320480"/>
          </a:xfrm>
        </p:spPr>
        <p:txBody>
          <a:bodyPr>
            <a:normAutofit fontScale="92500" lnSpcReduction="10000"/>
          </a:bodyPr>
          <a:lstStyle/>
          <a:p>
            <a:pPr marL="0" indent="0" algn="just">
              <a:buNone/>
            </a:pPr>
            <a:r>
              <a:rPr lang="fr-FR" dirty="0" smtClean="0"/>
              <a:t>MODÈLE DES COMBINATOIRES DE CERTIFIFICATIONS :</a:t>
            </a:r>
          </a:p>
          <a:p>
            <a:pPr algn="just"/>
            <a:r>
              <a:rPr lang="fr-FR" dirty="0" smtClean="0"/>
              <a:t>En complément du titre professionnel de Réceptionnistes en Hôtellerie : </a:t>
            </a:r>
          </a:p>
          <a:p>
            <a:pPr lvl="1" algn="just"/>
            <a:r>
              <a:rPr lang="fr-FR" dirty="0" smtClean="0"/>
              <a:t>L’option Anglais Renforcé avec la passation des Tests Of English International Communication (TOEIC);</a:t>
            </a:r>
          </a:p>
          <a:p>
            <a:pPr lvl="1" algn="just"/>
            <a:r>
              <a:rPr lang="fr-FR" dirty="0" smtClean="0"/>
              <a:t>La validation des compétences numériques avec les modules du Passeport de Compétences Informatique </a:t>
            </a:r>
            <a:r>
              <a:rPr lang="fr-FR" dirty="0"/>
              <a:t>E</a:t>
            </a:r>
            <a:r>
              <a:rPr lang="fr-FR" dirty="0" smtClean="0"/>
              <a:t>uropéen (PCIE);</a:t>
            </a:r>
          </a:p>
          <a:p>
            <a:pPr lvl="1" algn="just"/>
            <a:r>
              <a:rPr lang="fr-FR" dirty="0" smtClean="0"/>
              <a:t>L’habilitation Sauveteurs Secouristes du Travail.</a:t>
            </a:r>
          </a:p>
          <a:p>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227" y="6095330"/>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907704" y="6085867"/>
            <a:ext cx="5629275" cy="847725"/>
            <a:chOff x="2566" y="224"/>
            <a:chExt cx="8864" cy="1335"/>
          </a:xfrm>
        </p:grpSpPr>
        <p:pic>
          <p:nvPicPr>
            <p:cNvPr id="28675"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8676"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8677"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8678"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8679"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39465" y="5797259"/>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4733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fr-FR" dirty="0"/>
              <a:t>BILAN DE l’ACTION DE </a:t>
            </a:r>
            <a:r>
              <a:rPr lang="fr-FR" dirty="0" smtClean="0"/>
              <a:t>FORMATION</a:t>
            </a:r>
            <a:br>
              <a:rPr lang="fr-FR" dirty="0" smtClean="0"/>
            </a:br>
            <a:r>
              <a:rPr lang="fr-FR" dirty="0" smtClean="0"/>
              <a:t>RÉCEPTIONNISTES EN HÔTELLERIE</a:t>
            </a:r>
            <a:endParaRPr lang="fr-FR" dirty="0"/>
          </a:p>
        </p:txBody>
      </p:sp>
      <p:sp>
        <p:nvSpPr>
          <p:cNvPr id="5" name="Espace réservé du texte 4"/>
          <p:cNvSpPr>
            <a:spLocks noGrp="1"/>
          </p:cNvSpPr>
          <p:nvPr>
            <p:ph type="body" idx="1"/>
          </p:nvPr>
        </p:nvSpPr>
        <p:spPr/>
        <p:txBody>
          <a:bodyPr/>
          <a:lstStyle/>
          <a:p>
            <a:pPr algn="ctr"/>
            <a:r>
              <a:rPr lang="fr-FR" dirty="0"/>
              <a:t>APRES UN CYCLE COMPLET </a:t>
            </a:r>
          </a:p>
          <a:p>
            <a:pPr algn="ctr"/>
            <a:r>
              <a:rPr lang="fr-FR" b="1" dirty="0"/>
              <a:t>FORMATION + CERTIFICATION + EMPLOI SAISONNIER + FORMATION + CERTIFICATION + EMPLOI</a:t>
            </a:r>
          </a:p>
          <a:p>
            <a:pPr algn="ctr"/>
            <a:r>
              <a:rPr lang="fr-FR" b="1" dirty="0"/>
              <a:t>QUELS SONT LES PRINCIPAUX RESULTATS DE L’ACTION ?</a:t>
            </a:r>
          </a:p>
          <a:p>
            <a:endParaRPr lang="fr-FR" dirty="0"/>
          </a:p>
        </p:txBody>
      </p:sp>
      <p:pic>
        <p:nvPicPr>
          <p:cNvPr id="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814513" y="447675"/>
            <a:ext cx="5629275" cy="847725"/>
            <a:chOff x="2566" y="224"/>
            <a:chExt cx="8864" cy="1335"/>
          </a:xfrm>
        </p:grpSpPr>
        <p:pic>
          <p:nvPicPr>
            <p:cNvPr id="29699"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29700"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29701"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29702"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29703"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289377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p:txBody>
          <a:bodyPr/>
          <a:lstStyle/>
          <a:p>
            <a:r>
              <a:rPr lang="fr-FR" dirty="0" smtClean="0"/>
              <a:t>PREMIÈRE PÉRIODE </a:t>
            </a:r>
            <a:endParaRPr lang="fr-FR" dirty="0"/>
          </a:p>
        </p:txBody>
      </p:sp>
      <p:sp>
        <p:nvSpPr>
          <p:cNvPr id="7" name="Sous-titre 6"/>
          <p:cNvSpPr>
            <a:spLocks noGrp="1"/>
          </p:cNvSpPr>
          <p:nvPr>
            <p:ph type="subTitle" idx="1"/>
          </p:nvPr>
        </p:nvSpPr>
        <p:spPr/>
        <p:txBody>
          <a:bodyPr>
            <a:normAutofit fontScale="77500" lnSpcReduction="20000"/>
          </a:bodyPr>
          <a:lstStyle/>
          <a:p>
            <a:r>
              <a:rPr lang="fr-FR" dirty="0" smtClean="0"/>
              <a:t>De novembre 2016 à mars 2017</a:t>
            </a:r>
          </a:p>
          <a:p>
            <a:r>
              <a:rPr lang="fr-FR" dirty="0" smtClean="0"/>
              <a:t>595 heures de formation dont 250 heures de techniques professionnelles, 240 heures d’Anglais et 105 heures de mise en situation de travail</a:t>
            </a: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814513" y="447675"/>
            <a:ext cx="5629275" cy="847725"/>
            <a:chOff x="2566" y="224"/>
            <a:chExt cx="8864" cy="1335"/>
          </a:xfrm>
        </p:grpSpPr>
        <p:pic>
          <p:nvPicPr>
            <p:cNvPr id="30723"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30724"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30725"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30726"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30727"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1163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BÉNÉFICIAIRES DE L’ACTION</a:t>
            </a:r>
          </a:p>
        </p:txBody>
      </p:sp>
      <p:sp>
        <p:nvSpPr>
          <p:cNvPr id="3" name="Espace réservé du contenu 2"/>
          <p:cNvSpPr>
            <a:spLocks noGrp="1"/>
          </p:cNvSpPr>
          <p:nvPr>
            <p:ph idx="1"/>
          </p:nvPr>
        </p:nvSpPr>
        <p:spPr/>
        <p:txBody>
          <a:bodyPr/>
          <a:lstStyle/>
          <a:p>
            <a:pPr lvl="0" algn="just">
              <a:lnSpc>
                <a:spcPct val="80000"/>
              </a:lnSpc>
              <a:spcBef>
                <a:spcPts val="500"/>
              </a:spcBef>
            </a:pPr>
            <a:r>
              <a:rPr lang="fr-FR" sz="2200" dirty="0"/>
              <a:t>E</a:t>
            </a:r>
            <a:r>
              <a:rPr lang="fr-FR" sz="2200" dirty="0" smtClean="0"/>
              <a:t>ffectif </a:t>
            </a:r>
            <a:r>
              <a:rPr lang="fr-FR" sz="2200" dirty="0"/>
              <a:t>entré en formation : </a:t>
            </a:r>
            <a:r>
              <a:rPr lang="fr-FR" sz="2200" dirty="0" smtClean="0"/>
              <a:t>11 personnes</a:t>
            </a:r>
          </a:p>
          <a:p>
            <a:pPr marL="0" lvl="0" indent="0" algn="just">
              <a:lnSpc>
                <a:spcPct val="80000"/>
              </a:lnSpc>
              <a:spcBef>
                <a:spcPts val="500"/>
              </a:spcBef>
              <a:buNone/>
            </a:pPr>
            <a:endParaRPr lang="fr-FR" sz="2200" dirty="0"/>
          </a:p>
          <a:p>
            <a:pPr lvl="1" algn="just">
              <a:lnSpc>
                <a:spcPct val="80000"/>
              </a:lnSpc>
              <a:spcBef>
                <a:spcPts val="500"/>
              </a:spcBef>
            </a:pPr>
            <a:r>
              <a:rPr lang="fr-FR" sz="2000" dirty="0"/>
              <a:t>Dont </a:t>
            </a:r>
            <a:r>
              <a:rPr lang="fr-FR" sz="2000" dirty="0" smtClean="0"/>
              <a:t>10 </a:t>
            </a:r>
            <a:r>
              <a:rPr lang="fr-FR" sz="2000" dirty="0"/>
              <a:t>femmes </a:t>
            </a:r>
            <a:r>
              <a:rPr lang="fr-FR" sz="2000" dirty="0" smtClean="0"/>
              <a:t>(91%) et 1 homme (9%),</a:t>
            </a:r>
            <a:endParaRPr lang="fr-FR" sz="2000" dirty="0"/>
          </a:p>
          <a:p>
            <a:pPr lvl="2" algn="just">
              <a:lnSpc>
                <a:spcPct val="80000"/>
              </a:lnSpc>
              <a:spcBef>
                <a:spcPts val="500"/>
              </a:spcBef>
            </a:pPr>
            <a:r>
              <a:rPr lang="fr-FR" sz="1600" dirty="0" smtClean="0"/>
              <a:t>Dont 1 personne bénéficiaire de la reconnaissance de travailleuse handicapée.</a:t>
            </a:r>
          </a:p>
          <a:p>
            <a:pPr lvl="2" algn="just">
              <a:lnSpc>
                <a:spcPct val="80000"/>
              </a:lnSpc>
              <a:spcBef>
                <a:spcPts val="500"/>
              </a:spcBef>
            </a:pPr>
            <a:r>
              <a:rPr lang="fr-FR" sz="1600" dirty="0" smtClean="0"/>
              <a:t>Moyenne d’âge 33 ans (dont -25 ans 36%; de 26 à 30 ans 9% de 31 à 40 ans 27%, de 41 à 50 ans 18% et 9% de plus de 50 ans).</a:t>
            </a:r>
          </a:p>
          <a:p>
            <a:pPr lvl="2" algn="just">
              <a:lnSpc>
                <a:spcPct val="80000"/>
              </a:lnSpc>
              <a:spcBef>
                <a:spcPts val="500"/>
              </a:spcBef>
            </a:pPr>
            <a:r>
              <a:rPr lang="fr-FR" sz="1600" dirty="0" smtClean="0"/>
              <a:t>Dont 18% de niveau V, 36% de niveau IV, 36% de niveau III, et 9% de niveau II (1 femme, 57 ans).</a:t>
            </a:r>
          </a:p>
          <a:p>
            <a:pPr lvl="2" algn="just">
              <a:lnSpc>
                <a:spcPct val="80000"/>
              </a:lnSpc>
              <a:spcBef>
                <a:spcPts val="500"/>
              </a:spcBef>
            </a:pPr>
            <a:r>
              <a:rPr lang="fr-FR" sz="1600" dirty="0" smtClean="0"/>
              <a:t>Dont  9 % ont une expérience au poste de réceptionnistes, 27 % une expérience dans le secteur du Tourisme et 64% n’ont aucune connaissance de ce secteur.</a:t>
            </a:r>
          </a:p>
          <a:p>
            <a:pPr lvl="2" algn="just">
              <a:lnSpc>
                <a:spcPct val="80000"/>
              </a:lnSpc>
              <a:spcBef>
                <a:spcPts val="500"/>
              </a:spcBef>
            </a:pPr>
            <a:endParaRPr lang="fr-FR" sz="1600" dirty="0"/>
          </a:p>
          <a:p>
            <a:pPr lvl="0" algn="just">
              <a:lnSpc>
                <a:spcPct val="80000"/>
              </a:lnSpc>
              <a:spcBef>
                <a:spcPts val="500"/>
              </a:spcBef>
            </a:pPr>
            <a:r>
              <a:rPr lang="fr-FR" sz="2200" dirty="0" smtClean="0"/>
              <a:t>Effectif </a:t>
            </a:r>
            <a:r>
              <a:rPr lang="fr-FR" sz="2200" dirty="0"/>
              <a:t>en fin de formation : </a:t>
            </a:r>
            <a:r>
              <a:rPr lang="fr-FR" sz="2200" dirty="0" smtClean="0"/>
              <a:t>10 </a:t>
            </a:r>
            <a:r>
              <a:rPr lang="fr-FR" sz="2200" dirty="0"/>
              <a:t>personnes </a:t>
            </a:r>
            <a:r>
              <a:rPr lang="fr-FR" sz="2200" dirty="0" smtClean="0"/>
              <a:t>(91%%)</a:t>
            </a:r>
          </a:p>
          <a:p>
            <a:pPr lvl="0" algn="just">
              <a:lnSpc>
                <a:spcPct val="80000"/>
              </a:lnSpc>
              <a:spcBef>
                <a:spcPts val="500"/>
              </a:spcBef>
            </a:pPr>
            <a:endParaRPr lang="fr-FR" sz="2200" dirty="0" smtClean="0"/>
          </a:p>
          <a:p>
            <a:pPr lvl="1" algn="just">
              <a:lnSpc>
                <a:spcPct val="80000"/>
              </a:lnSpc>
              <a:spcBef>
                <a:spcPts val="500"/>
              </a:spcBef>
            </a:pPr>
            <a:r>
              <a:rPr lang="fr-FR" sz="1800" dirty="0" smtClean="0"/>
              <a:t>1 abandon (femme, 40 ans, niveau III, expérience fonction publique) sortie anticipée pour emploi dans une autre branche,</a:t>
            </a:r>
          </a:p>
          <a:p>
            <a:pPr lvl="2" algn="just">
              <a:lnSpc>
                <a:spcPct val="80000"/>
              </a:lnSpc>
              <a:spcBef>
                <a:spcPts val="500"/>
              </a:spcBef>
            </a:pPr>
            <a:r>
              <a:rPr lang="fr-FR" sz="1600" dirty="0"/>
              <a:t>Mais 1 personne (1 femme, 47 ans) en arrêt maladie pendant la moitié de la durée de l’action de formation ne se présentera pas aux sessions de validation.</a:t>
            </a:r>
          </a:p>
          <a:p>
            <a:pPr lvl="0" algn="just">
              <a:lnSpc>
                <a:spcPct val="80000"/>
              </a:lnSpc>
              <a:spcBef>
                <a:spcPts val="500"/>
              </a:spcBef>
            </a:pPr>
            <a:endParaRPr lang="fr-FR" sz="2200" dirty="0"/>
          </a:p>
          <a:p>
            <a:pPr marL="457200" lvl="1" indent="0" algn="just">
              <a:lnSpc>
                <a:spcPct val="80000"/>
              </a:lnSpc>
              <a:spcBef>
                <a:spcPts val="500"/>
              </a:spcBef>
              <a:buNone/>
            </a:pPr>
            <a:endParaRPr lang="fr-FR" sz="1800" dirty="0"/>
          </a:p>
          <a:p>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691680" y="5846440"/>
            <a:ext cx="5629275" cy="847725"/>
            <a:chOff x="2566" y="224"/>
            <a:chExt cx="8864" cy="1335"/>
          </a:xfrm>
        </p:grpSpPr>
        <p:pic>
          <p:nvPicPr>
            <p:cNvPr id="31747"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31748"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31749"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31750"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31751"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871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ANALYSE DES BESOINS D’UN TERRITOIRE </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Étude des données : </a:t>
            </a:r>
          </a:p>
          <a:p>
            <a:pPr marL="0" indent="0">
              <a:buNone/>
            </a:pPr>
            <a:endParaRPr lang="fr-FR" dirty="0" smtClean="0"/>
          </a:p>
          <a:p>
            <a:pPr lvl="1" algn="just"/>
            <a:r>
              <a:rPr lang="fr-FR" dirty="0" smtClean="0"/>
              <a:t>La Déclaration Préalable à l’Emploi (source DPAE URSSAF), est une ressource permettant d’identifier les périodes de recrutement,</a:t>
            </a:r>
          </a:p>
          <a:p>
            <a:pPr lvl="1" algn="just"/>
            <a:r>
              <a:rPr lang="fr-FR" dirty="0" smtClean="0"/>
              <a:t>Les Offres d’Emploi déposées à Pôle Emploi (source observatoire de l’emploi), permettent de connaître le type d’emploi proposés,</a:t>
            </a:r>
          </a:p>
          <a:p>
            <a:pPr lvl="1" algn="just"/>
            <a:r>
              <a:rPr lang="fr-FR" dirty="0" smtClean="0"/>
              <a:t>Les Caractéristiques des demandeurs d’emploi inscrits sur un code ROME de la branche Hôtellerie-restauration, mise en regard des critères de recrutement des employeurs montre les recrutements par niveau de qualification.</a:t>
            </a: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Q:\ADMINISTRATIF\ADMINISTRATIF DIVERS\LOGOS\REGION.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5890607"/>
            <a:ext cx="9144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Q:\ADMINISTRATIF\ADMINISTRATIF DIVERS\LOGOS\Hommes  Savoir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9" descr="Q:\ADMINISTRATIF\ADMINISTRATIF DIVERS\LOGOS\COBEM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064" y="5819347"/>
            <a:ext cx="1252182" cy="843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07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RÉSULTATS DE LA PÉRIODE</a:t>
            </a:r>
          </a:p>
        </p:txBody>
      </p:sp>
      <p:sp>
        <p:nvSpPr>
          <p:cNvPr id="3" name="Espace réservé du contenu 2"/>
          <p:cNvSpPr>
            <a:spLocks noGrp="1"/>
          </p:cNvSpPr>
          <p:nvPr>
            <p:ph idx="1"/>
          </p:nvPr>
        </p:nvSpPr>
        <p:spPr/>
        <p:txBody>
          <a:bodyPr>
            <a:normAutofit fontScale="92500" lnSpcReduction="20000"/>
          </a:bodyPr>
          <a:lstStyle/>
          <a:p>
            <a:pPr lvl="0">
              <a:lnSpc>
                <a:spcPct val="80000"/>
              </a:lnSpc>
              <a:spcBef>
                <a:spcPts val="400"/>
              </a:spcBef>
            </a:pPr>
            <a:r>
              <a:rPr lang="fr-FR" sz="1800" dirty="0"/>
              <a:t>CERTIFICATION </a:t>
            </a:r>
          </a:p>
          <a:p>
            <a:pPr lvl="1">
              <a:lnSpc>
                <a:spcPct val="80000"/>
              </a:lnSpc>
              <a:spcBef>
                <a:spcPts val="400"/>
              </a:spcBef>
            </a:pPr>
            <a:r>
              <a:rPr lang="fr-FR" sz="1500" dirty="0" smtClean="0"/>
              <a:t>ASSURER AU SERVICE DE LA RÉCEPTION LES OPÉRATIONS RELATIVES AU SEJOUR DES CLIENTS</a:t>
            </a:r>
            <a:endParaRPr lang="fr-FR" sz="1500" dirty="0"/>
          </a:p>
          <a:p>
            <a:pPr lvl="2">
              <a:lnSpc>
                <a:spcPct val="80000"/>
              </a:lnSpc>
              <a:spcBef>
                <a:spcPts val="300"/>
              </a:spcBef>
            </a:pPr>
            <a:r>
              <a:rPr lang="fr-FR" sz="1300" dirty="0" smtClean="0"/>
              <a:t>9 Personnes se sont présentées à la validation (82% de l’effectif entré en formation)</a:t>
            </a:r>
          </a:p>
          <a:p>
            <a:pPr lvl="2">
              <a:lnSpc>
                <a:spcPct val="80000"/>
              </a:lnSpc>
              <a:spcBef>
                <a:spcPts val="300"/>
              </a:spcBef>
            </a:pPr>
            <a:r>
              <a:rPr lang="fr-FR" sz="1300" dirty="0" smtClean="0"/>
              <a:t>8 </a:t>
            </a:r>
            <a:r>
              <a:rPr lang="fr-FR" sz="1300" dirty="0"/>
              <a:t>personnes ont validé le certificat </a:t>
            </a:r>
            <a:r>
              <a:rPr lang="fr-FR" sz="1300" dirty="0" smtClean="0"/>
              <a:t>(89% des personnes s’étant présentées à la certification)</a:t>
            </a:r>
            <a:endParaRPr lang="fr-FR" sz="1300" dirty="0"/>
          </a:p>
          <a:p>
            <a:pPr marL="457200" lvl="1" indent="0">
              <a:lnSpc>
                <a:spcPct val="80000"/>
              </a:lnSpc>
              <a:spcBef>
                <a:spcPts val="400"/>
              </a:spcBef>
              <a:buNone/>
            </a:pPr>
            <a:endParaRPr lang="fr-FR" sz="1500" dirty="0"/>
          </a:p>
          <a:p>
            <a:pPr lvl="0">
              <a:lnSpc>
                <a:spcPct val="80000"/>
              </a:lnSpc>
              <a:spcBef>
                <a:spcPts val="400"/>
              </a:spcBef>
            </a:pPr>
            <a:r>
              <a:rPr lang="fr-FR" sz="1800" dirty="0"/>
              <a:t>ACCES A L’EMPLOI</a:t>
            </a:r>
          </a:p>
          <a:p>
            <a:pPr lvl="1">
              <a:lnSpc>
                <a:spcPct val="80000"/>
              </a:lnSpc>
              <a:spcBef>
                <a:spcPts val="400"/>
              </a:spcBef>
            </a:pPr>
            <a:r>
              <a:rPr lang="fr-FR" sz="1500" dirty="0" smtClean="0"/>
              <a:t>7 </a:t>
            </a:r>
            <a:r>
              <a:rPr lang="fr-FR" sz="1500" dirty="0"/>
              <a:t>personnes </a:t>
            </a:r>
            <a:r>
              <a:rPr lang="fr-FR" sz="1500" dirty="0" smtClean="0"/>
              <a:t>(78%) </a:t>
            </a:r>
            <a:r>
              <a:rPr lang="fr-FR" sz="1500" dirty="0"/>
              <a:t>dont</a:t>
            </a:r>
          </a:p>
          <a:p>
            <a:pPr lvl="2">
              <a:lnSpc>
                <a:spcPct val="80000"/>
              </a:lnSpc>
              <a:spcBef>
                <a:spcPts val="300"/>
              </a:spcBef>
            </a:pPr>
            <a:r>
              <a:rPr lang="fr-FR" sz="1300" dirty="0"/>
              <a:t>1 CDI </a:t>
            </a:r>
            <a:r>
              <a:rPr lang="fr-FR" sz="1300" dirty="0" smtClean="0"/>
              <a:t>(17%)</a:t>
            </a:r>
            <a:endParaRPr lang="fr-FR" sz="1300" dirty="0"/>
          </a:p>
          <a:p>
            <a:pPr lvl="2">
              <a:lnSpc>
                <a:spcPct val="80000"/>
              </a:lnSpc>
              <a:spcBef>
                <a:spcPts val="300"/>
              </a:spcBef>
            </a:pPr>
            <a:r>
              <a:rPr lang="fr-FR" sz="1300" dirty="0"/>
              <a:t>4</a:t>
            </a:r>
            <a:r>
              <a:rPr lang="fr-FR" sz="1300" dirty="0" smtClean="0"/>
              <a:t> </a:t>
            </a:r>
            <a:r>
              <a:rPr lang="fr-FR" sz="1300" dirty="0"/>
              <a:t>CDD +6 </a:t>
            </a:r>
            <a:r>
              <a:rPr lang="fr-FR" sz="1300" dirty="0" smtClean="0"/>
              <a:t>(36%)</a:t>
            </a:r>
            <a:endParaRPr lang="fr-FR" sz="1300" dirty="0"/>
          </a:p>
          <a:p>
            <a:pPr lvl="2">
              <a:lnSpc>
                <a:spcPct val="80000"/>
              </a:lnSpc>
              <a:spcBef>
                <a:spcPts val="300"/>
              </a:spcBef>
            </a:pPr>
            <a:r>
              <a:rPr lang="fr-FR" sz="1300" dirty="0" smtClean="0"/>
              <a:t>2 </a:t>
            </a:r>
            <a:r>
              <a:rPr lang="fr-FR" sz="1300" dirty="0"/>
              <a:t>CDD -6 </a:t>
            </a:r>
            <a:r>
              <a:rPr lang="fr-FR" sz="1300" dirty="0" smtClean="0"/>
              <a:t>(28 %)</a:t>
            </a:r>
            <a:endParaRPr lang="fr-FR" sz="1300" dirty="0"/>
          </a:p>
          <a:p>
            <a:pPr lvl="1">
              <a:lnSpc>
                <a:spcPct val="80000"/>
              </a:lnSpc>
              <a:spcBef>
                <a:spcPts val="400"/>
              </a:spcBef>
            </a:pPr>
            <a:endParaRPr lang="fr-FR" sz="1500" dirty="0" smtClean="0"/>
          </a:p>
          <a:p>
            <a:pPr lvl="1">
              <a:lnSpc>
                <a:spcPct val="80000"/>
              </a:lnSpc>
              <a:spcBef>
                <a:spcPts val="400"/>
              </a:spcBef>
            </a:pPr>
            <a:r>
              <a:rPr lang="fr-FR" sz="1500" dirty="0" smtClean="0"/>
              <a:t>une personne a refusé un emploi pour garder ses enfants (11%)</a:t>
            </a:r>
          </a:p>
          <a:p>
            <a:pPr marL="457200" lvl="1" indent="0">
              <a:lnSpc>
                <a:spcPct val="80000"/>
              </a:lnSpc>
              <a:spcBef>
                <a:spcPts val="400"/>
              </a:spcBef>
              <a:buNone/>
            </a:pPr>
            <a:endParaRPr lang="fr-FR" sz="1500" dirty="0" smtClean="0"/>
          </a:p>
          <a:p>
            <a:pPr lvl="1">
              <a:lnSpc>
                <a:spcPct val="80000"/>
              </a:lnSpc>
              <a:spcBef>
                <a:spcPts val="400"/>
              </a:spcBef>
            </a:pPr>
            <a:r>
              <a:rPr lang="fr-FR" sz="1500" dirty="0" smtClean="0"/>
              <a:t>une personne est en </a:t>
            </a:r>
            <a:r>
              <a:rPr lang="fr-FR" sz="1500" dirty="0"/>
              <a:t>arrêt maladie </a:t>
            </a:r>
            <a:r>
              <a:rPr lang="fr-FR" sz="1500" dirty="0" smtClean="0"/>
              <a:t> (11%)</a:t>
            </a:r>
            <a:endParaRPr lang="fr-FR" sz="1500" dirty="0"/>
          </a:p>
          <a:p>
            <a:pPr marL="914400" lvl="2" indent="0">
              <a:lnSpc>
                <a:spcPct val="80000"/>
              </a:lnSpc>
              <a:spcBef>
                <a:spcPts val="400"/>
              </a:spcBef>
              <a:buNone/>
            </a:pPr>
            <a:endParaRPr lang="fr-FR" sz="1100" dirty="0" smtClean="0"/>
          </a:p>
          <a:p>
            <a:pPr lvl="2">
              <a:lnSpc>
                <a:spcPct val="80000"/>
              </a:lnSpc>
              <a:spcBef>
                <a:spcPts val="400"/>
              </a:spcBef>
            </a:pPr>
            <a:r>
              <a:rPr lang="fr-FR" sz="1100" dirty="0" smtClean="0"/>
              <a:t>1 en période de certification (elle a tout de même validé le certificat).</a:t>
            </a:r>
          </a:p>
          <a:p>
            <a:pPr marL="457200" lvl="1" indent="0">
              <a:lnSpc>
                <a:spcPct val="80000"/>
              </a:lnSpc>
              <a:spcBef>
                <a:spcPts val="400"/>
              </a:spcBef>
              <a:buNone/>
            </a:pPr>
            <a:endParaRPr lang="fr-FR" sz="1500" dirty="0"/>
          </a:p>
          <a:p>
            <a:pPr lvl="0">
              <a:lnSpc>
                <a:spcPct val="80000"/>
              </a:lnSpc>
              <a:spcBef>
                <a:spcPts val="400"/>
              </a:spcBef>
            </a:pPr>
            <a:r>
              <a:rPr lang="fr-FR" sz="1800" dirty="0"/>
              <a:t>PROBLEMES RENCONTRES</a:t>
            </a:r>
          </a:p>
          <a:p>
            <a:pPr lvl="1" algn="just">
              <a:lnSpc>
                <a:spcPct val="80000"/>
              </a:lnSpc>
              <a:spcBef>
                <a:spcPts val="400"/>
              </a:spcBef>
            </a:pPr>
            <a:r>
              <a:rPr lang="fr-FR" sz="1500" dirty="0"/>
              <a:t>1 personne </a:t>
            </a:r>
            <a:r>
              <a:rPr lang="fr-FR" sz="1500" dirty="0" smtClean="0"/>
              <a:t>(femme, 47 ans, niveau IV) d’origine étrangère (Allemagne) ne maîtrisait pas la langue française à l’entrée en formation. Le parcours a été adapté et les cours d’anglais (elle avait le niveau requis pour la certification dans cette langue) ont été remplacés par un accès individuel à la formation Français Langue Etrangère. La situation de stress liée à cette organisation a provoqué une réactivation d’une situation psychologique fragile antérieure expliquant l’arrêt médical pour longue maladie. A l’issue de la formation, la personne a été orientée vers le  dispositif Savoirs Citoyens mis en place par la Région. Elle a intégré le dispositif en septembre 2017 (avec l’organisme de formation ATELEC Marennes Oléron).</a:t>
            </a:r>
            <a:endParaRPr lang="fr-FR" sz="1500" dirty="0"/>
          </a:p>
          <a:p>
            <a:pPr marL="457200" lvl="1" indent="0">
              <a:lnSpc>
                <a:spcPct val="80000"/>
              </a:lnSpc>
              <a:spcBef>
                <a:spcPts val="400"/>
              </a:spcBef>
              <a:buNone/>
            </a:pPr>
            <a:endParaRPr lang="fr-FR" sz="1500" dirty="0"/>
          </a:p>
          <a:p>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691680" y="5861680"/>
            <a:ext cx="5629275" cy="847725"/>
            <a:chOff x="2566" y="224"/>
            <a:chExt cx="8864" cy="1335"/>
          </a:xfrm>
        </p:grpSpPr>
        <p:pic>
          <p:nvPicPr>
            <p:cNvPr id="32771"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32772"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32773"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32774"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32775"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202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SECONDE PERIODE</a:t>
            </a:r>
            <a:endParaRPr lang="fr-FR" dirty="0"/>
          </a:p>
        </p:txBody>
      </p:sp>
      <p:sp>
        <p:nvSpPr>
          <p:cNvPr id="5" name="Sous-titre 4"/>
          <p:cNvSpPr>
            <a:spLocks noGrp="1"/>
          </p:cNvSpPr>
          <p:nvPr>
            <p:ph type="subTitle" idx="1"/>
          </p:nvPr>
        </p:nvSpPr>
        <p:spPr/>
        <p:txBody>
          <a:bodyPr>
            <a:normAutofit fontScale="77500" lnSpcReduction="20000"/>
          </a:bodyPr>
          <a:lstStyle/>
          <a:p>
            <a:r>
              <a:rPr lang="fr-FR" dirty="0" smtClean="0"/>
              <a:t> </a:t>
            </a:r>
            <a:r>
              <a:rPr lang="fr-FR" dirty="0"/>
              <a:t>D</a:t>
            </a:r>
            <a:r>
              <a:rPr lang="fr-FR" dirty="0" smtClean="0"/>
              <a:t>e novembre 2017 à mars 2018</a:t>
            </a:r>
          </a:p>
          <a:p>
            <a:r>
              <a:rPr lang="fr-FR" dirty="0"/>
              <a:t>595 heures de formation dont 250 heures de techniques professionnelles, 240 heures d’Anglais et 105 heures de mise en situation de travail</a:t>
            </a:r>
          </a:p>
          <a:p>
            <a:endParaRPr lang="fr-FR" dirty="0"/>
          </a:p>
        </p:txBody>
      </p:sp>
      <p:pic>
        <p:nvPicPr>
          <p:cNvPr id="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2"/>
          <p:cNvGrpSpPr>
            <a:grpSpLocks/>
          </p:cNvGrpSpPr>
          <p:nvPr/>
        </p:nvGrpSpPr>
        <p:grpSpPr bwMode="auto">
          <a:xfrm>
            <a:off x="1814513" y="447675"/>
            <a:ext cx="5629275" cy="847725"/>
            <a:chOff x="2566" y="224"/>
            <a:chExt cx="8864" cy="1335"/>
          </a:xfrm>
        </p:grpSpPr>
        <p:pic>
          <p:nvPicPr>
            <p:cNvPr id="33795"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33796"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33797"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33798"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33799"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594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BÉNÉFICIAIRES DE L’ACTION</a:t>
            </a:r>
          </a:p>
        </p:txBody>
      </p:sp>
      <p:sp>
        <p:nvSpPr>
          <p:cNvPr id="3" name="Espace réservé du contenu 2"/>
          <p:cNvSpPr>
            <a:spLocks noGrp="1"/>
          </p:cNvSpPr>
          <p:nvPr>
            <p:ph idx="1"/>
          </p:nvPr>
        </p:nvSpPr>
        <p:spPr/>
        <p:txBody>
          <a:bodyPr>
            <a:normAutofit fontScale="70000" lnSpcReduction="20000"/>
          </a:bodyPr>
          <a:lstStyle/>
          <a:p>
            <a:pPr lvl="0" algn="just">
              <a:lnSpc>
                <a:spcPct val="90000"/>
              </a:lnSpc>
            </a:pPr>
            <a:r>
              <a:rPr lang="fr-FR" dirty="0"/>
              <a:t>Effectif entré en formation : </a:t>
            </a:r>
            <a:r>
              <a:rPr lang="fr-FR" dirty="0" smtClean="0"/>
              <a:t>5 </a:t>
            </a:r>
            <a:r>
              <a:rPr lang="fr-FR" dirty="0"/>
              <a:t>personnes </a:t>
            </a:r>
            <a:endParaRPr lang="fr-FR" dirty="0" smtClean="0"/>
          </a:p>
          <a:p>
            <a:pPr lvl="0" algn="just">
              <a:lnSpc>
                <a:spcPct val="90000"/>
              </a:lnSpc>
            </a:pPr>
            <a:endParaRPr lang="fr-FR" dirty="0" smtClean="0"/>
          </a:p>
          <a:p>
            <a:pPr lvl="1" algn="just">
              <a:lnSpc>
                <a:spcPct val="90000"/>
              </a:lnSpc>
            </a:pPr>
            <a:r>
              <a:rPr lang="fr-FR" dirty="0"/>
              <a:t>5 femmes dont 1 RQTH deux personnes de niveau V (21 et 33 ans), une personne de niveau Iv (24ans) une personne de niveau III (45ans) et une femme de niveau III (58 ans)</a:t>
            </a:r>
          </a:p>
          <a:p>
            <a:pPr lvl="0" algn="just">
              <a:lnSpc>
                <a:spcPct val="90000"/>
              </a:lnSpc>
            </a:pPr>
            <a:endParaRPr lang="fr-FR" dirty="0"/>
          </a:p>
          <a:p>
            <a:pPr lvl="1" algn="just">
              <a:lnSpc>
                <a:spcPct val="90000"/>
              </a:lnSpc>
            </a:pPr>
            <a:r>
              <a:rPr lang="fr-FR" sz="2300" dirty="0" smtClean="0"/>
              <a:t>Les quatre personnes n’ayant pas réintégré la formation répondent aux caractéristiques suivantes : </a:t>
            </a:r>
            <a:endParaRPr lang="fr-FR" sz="2300" dirty="0"/>
          </a:p>
          <a:p>
            <a:pPr lvl="2" algn="just">
              <a:lnSpc>
                <a:spcPct val="90000"/>
              </a:lnSpc>
            </a:pPr>
            <a:r>
              <a:rPr lang="fr-FR" sz="2300" dirty="0" smtClean="0"/>
              <a:t>1 personne ayant refusé </a:t>
            </a:r>
            <a:r>
              <a:rPr lang="fr-FR" sz="2300" dirty="0"/>
              <a:t>l</a:t>
            </a:r>
            <a:r>
              <a:rPr lang="fr-FR" sz="2300" dirty="0" smtClean="0"/>
              <a:t>’emploi en fin de première période n’a pas obtenu de financement pour la seconde étape de la formation, </a:t>
            </a:r>
          </a:p>
          <a:p>
            <a:pPr lvl="2" algn="just">
              <a:lnSpc>
                <a:spcPct val="90000"/>
              </a:lnSpc>
            </a:pPr>
            <a:r>
              <a:rPr lang="fr-FR" sz="2300" dirty="0" smtClean="0"/>
              <a:t>1 personne est en contrat à durée indéterminé</a:t>
            </a:r>
          </a:p>
          <a:p>
            <a:pPr lvl="2" algn="just">
              <a:lnSpc>
                <a:spcPct val="90000"/>
              </a:lnSpc>
            </a:pPr>
            <a:r>
              <a:rPr lang="fr-FR" sz="2300" dirty="0" smtClean="0"/>
              <a:t>1 personne a réorienté son projet vers une formation universitaire (récurrence)</a:t>
            </a:r>
          </a:p>
          <a:p>
            <a:pPr lvl="2" algn="just">
              <a:lnSpc>
                <a:spcPct val="90000"/>
              </a:lnSpc>
            </a:pPr>
            <a:r>
              <a:rPr lang="fr-FR" sz="2300" dirty="0" smtClean="0"/>
              <a:t>1 personne a opté pour une réorientation professionnelle vers la branche sportive, aujourd’hui en emploi CDI au Club de Voile</a:t>
            </a:r>
          </a:p>
          <a:p>
            <a:pPr marL="457200" lvl="1" indent="0" algn="just">
              <a:lnSpc>
                <a:spcPct val="90000"/>
              </a:lnSpc>
              <a:buNone/>
            </a:pPr>
            <a:endParaRPr lang="fr-FR" dirty="0"/>
          </a:p>
          <a:p>
            <a:pPr lvl="0" algn="just">
              <a:lnSpc>
                <a:spcPct val="90000"/>
              </a:lnSpc>
            </a:pPr>
            <a:r>
              <a:rPr lang="fr-FR" dirty="0"/>
              <a:t>Effectif en fin de formation : 4</a:t>
            </a:r>
            <a:r>
              <a:rPr lang="fr-FR" dirty="0" smtClean="0"/>
              <a:t> personnes</a:t>
            </a:r>
          </a:p>
          <a:p>
            <a:pPr lvl="1" algn="just">
              <a:lnSpc>
                <a:spcPct val="90000"/>
              </a:lnSpc>
            </a:pPr>
            <a:r>
              <a:rPr lang="fr-FR" dirty="0" smtClean="0"/>
              <a:t>1 sortie anticipée pour emploi (saison d’hiver, niveau IV, 24 ans )</a:t>
            </a:r>
            <a:endParaRPr lang="fr-FR" dirty="0"/>
          </a:p>
          <a:p>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742749" y="5805264"/>
            <a:ext cx="5629275" cy="847725"/>
            <a:chOff x="2566" y="224"/>
            <a:chExt cx="8864" cy="1335"/>
          </a:xfrm>
        </p:grpSpPr>
        <p:pic>
          <p:nvPicPr>
            <p:cNvPr id="34819"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34820"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34821"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34822"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34823"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8599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RÉSULTATS DE LA PÉRIODE</a:t>
            </a:r>
          </a:p>
        </p:txBody>
      </p:sp>
      <p:sp>
        <p:nvSpPr>
          <p:cNvPr id="3" name="Espace réservé du contenu 2"/>
          <p:cNvSpPr>
            <a:spLocks noGrp="1"/>
          </p:cNvSpPr>
          <p:nvPr>
            <p:ph idx="1"/>
          </p:nvPr>
        </p:nvSpPr>
        <p:spPr/>
        <p:txBody>
          <a:bodyPr>
            <a:normAutofit/>
          </a:bodyPr>
          <a:lstStyle/>
          <a:p>
            <a:pPr lvl="0"/>
            <a:r>
              <a:rPr lang="fr-FR" dirty="0" smtClean="0"/>
              <a:t>CERTIFICATIONS </a:t>
            </a:r>
            <a:endParaRPr lang="fr-FR" dirty="0"/>
          </a:p>
          <a:p>
            <a:pPr lvl="1"/>
            <a:r>
              <a:rPr lang="fr-FR" dirty="0" smtClean="0"/>
              <a:t>Validation du Titre Professionnel : </a:t>
            </a:r>
            <a:r>
              <a:rPr lang="fr-FR" dirty="0"/>
              <a:t>4 personnes (100</a:t>
            </a:r>
            <a:r>
              <a:rPr lang="fr-FR" dirty="0" smtClean="0"/>
              <a:t>%)</a:t>
            </a:r>
            <a:endParaRPr lang="fr-FR" dirty="0"/>
          </a:p>
          <a:p>
            <a:pPr lvl="0"/>
            <a:r>
              <a:rPr lang="fr-FR" dirty="0" smtClean="0"/>
              <a:t>ACCÈS À </a:t>
            </a:r>
            <a:r>
              <a:rPr lang="fr-FR" dirty="0"/>
              <a:t>L’EMPLOI : </a:t>
            </a:r>
            <a:r>
              <a:rPr lang="fr-FR" dirty="0" smtClean="0"/>
              <a:t>4 </a:t>
            </a:r>
            <a:r>
              <a:rPr lang="fr-FR" dirty="0"/>
              <a:t>personnes (100%)</a:t>
            </a:r>
          </a:p>
          <a:p>
            <a:pPr lvl="1"/>
            <a:r>
              <a:rPr lang="fr-FR" dirty="0" smtClean="0"/>
              <a:t>3 </a:t>
            </a:r>
            <a:r>
              <a:rPr lang="fr-FR" dirty="0"/>
              <a:t>CDD + 6 mois (</a:t>
            </a:r>
            <a:r>
              <a:rPr lang="fr-FR" dirty="0" smtClean="0"/>
              <a:t>75%, dont 50% réceptionnistes, 25% service)</a:t>
            </a:r>
            <a:endParaRPr lang="fr-FR" dirty="0"/>
          </a:p>
          <a:p>
            <a:pPr lvl="1"/>
            <a:r>
              <a:rPr lang="fr-FR" dirty="0" smtClean="0"/>
              <a:t>1 CDD -6 mois (25%); négociations en cours pour accéder à un contrat plus long ( niveau III, 58 ans).</a:t>
            </a:r>
            <a:endParaRPr lang="fr-FR" dirty="0"/>
          </a:p>
          <a:p>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2"/>
          <p:cNvGrpSpPr>
            <a:grpSpLocks/>
          </p:cNvGrpSpPr>
          <p:nvPr/>
        </p:nvGrpSpPr>
        <p:grpSpPr bwMode="auto">
          <a:xfrm>
            <a:off x="1475656" y="5724809"/>
            <a:ext cx="5629275" cy="847725"/>
            <a:chOff x="2566" y="224"/>
            <a:chExt cx="8864" cy="1335"/>
          </a:xfrm>
        </p:grpSpPr>
        <p:pic>
          <p:nvPicPr>
            <p:cNvPr id="35843" name="Image 2" descr="POLE EMPLO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5" y="329"/>
              <a:ext cx="1680" cy="1065"/>
            </a:xfrm>
            <a:prstGeom prst="rect">
              <a:avLst/>
            </a:prstGeom>
            <a:noFill/>
            <a:extLst>
              <a:ext uri="{909E8E84-426E-40DD-AFC4-6F175D3DCCD1}">
                <a14:hiddenFill xmlns:a14="http://schemas.microsoft.com/office/drawing/2010/main">
                  <a:solidFill>
                    <a:srgbClr val="FFFFFF"/>
                  </a:solidFill>
                </a14:hiddenFill>
              </a:ext>
            </a:extLst>
          </p:spPr>
        </p:pic>
        <p:pic>
          <p:nvPicPr>
            <p:cNvPr id="35844" name="Image 0" descr="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450" y="224"/>
              <a:ext cx="1980" cy="1335"/>
            </a:xfrm>
            <a:prstGeom prst="rect">
              <a:avLst/>
            </a:prstGeom>
            <a:noFill/>
            <a:extLst>
              <a:ext uri="{909E8E84-426E-40DD-AFC4-6F175D3DCCD1}">
                <a14:hiddenFill xmlns:a14="http://schemas.microsoft.com/office/drawing/2010/main">
                  <a:solidFill>
                    <a:srgbClr val="FFFFFF"/>
                  </a:solidFill>
                </a14:hiddenFill>
              </a:ext>
            </a:extLst>
          </p:spPr>
        </p:pic>
        <p:pic>
          <p:nvPicPr>
            <p:cNvPr id="35845" name="Image 4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6" y="482"/>
              <a:ext cx="825" cy="630"/>
            </a:xfrm>
            <a:prstGeom prst="rect">
              <a:avLst/>
            </a:prstGeom>
            <a:noFill/>
            <a:extLst>
              <a:ext uri="{909E8E84-426E-40DD-AFC4-6F175D3DCCD1}">
                <a14:hiddenFill xmlns:a14="http://schemas.microsoft.com/office/drawing/2010/main">
                  <a:solidFill>
                    <a:srgbClr val="FFFFFF"/>
                  </a:solidFill>
                </a14:hiddenFill>
              </a:ext>
            </a:extLst>
          </p:spPr>
        </p:pic>
        <p:pic>
          <p:nvPicPr>
            <p:cNvPr id="35846" name="Imag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6" y="737"/>
              <a:ext cx="1755" cy="510"/>
            </a:xfrm>
            <a:prstGeom prst="rect">
              <a:avLst/>
            </a:prstGeom>
            <a:noFill/>
            <a:extLst>
              <a:ext uri="{909E8E84-426E-40DD-AFC4-6F175D3DCCD1}">
                <a14:hiddenFill xmlns:a14="http://schemas.microsoft.com/office/drawing/2010/main">
                  <a:solidFill>
                    <a:srgbClr val="FFFFFF"/>
                  </a:solidFill>
                </a14:hiddenFill>
              </a:ext>
            </a:extLst>
          </p:spPr>
        </p:pic>
        <p:pic>
          <p:nvPicPr>
            <p:cNvPr id="35847" name="Image 4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55" y="737"/>
              <a:ext cx="1395" cy="660"/>
            </a:xfrm>
            <a:prstGeom prst="rect">
              <a:avLst/>
            </a:prstGeom>
            <a:noFill/>
            <a:extLst>
              <a:ext uri="{909E8E84-426E-40DD-AFC4-6F175D3DCCD1}">
                <a14:hiddenFill xmlns:a14="http://schemas.microsoft.com/office/drawing/2010/main">
                  <a:solidFill>
                    <a:srgbClr val="FFFFFF"/>
                  </a:solidFill>
                </a14:hiddenFill>
              </a:ext>
            </a:extLst>
          </p:spPr>
        </p:pic>
      </p:grpSp>
      <p:pic>
        <p:nvPicPr>
          <p:cNvPr id="11" name="Picture 9" descr="Q:\ADMINISTRATIF\ADMINISTRATIF DIVERS\LOGOS\Hommes  Savoirs.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0206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fr-FR" dirty="0" smtClean="0"/>
              <a:t>ÉVALUER LES RÉSULTATS POUR METTRE EN PLACE UN DISPOSITIF PERFORMANT</a:t>
            </a:r>
            <a:endParaRPr lang="fr-FR" dirty="0"/>
          </a:p>
        </p:txBody>
      </p:sp>
      <p:sp>
        <p:nvSpPr>
          <p:cNvPr id="5" name="Sous-titre 4"/>
          <p:cNvSpPr>
            <a:spLocks noGrp="1"/>
          </p:cNvSpPr>
          <p:nvPr>
            <p:ph type="subTitle" idx="1"/>
          </p:nvPr>
        </p:nvSpPr>
        <p:spPr/>
        <p:txBody>
          <a:bodyPr>
            <a:normAutofit fontScale="70000" lnSpcReduction="20000"/>
          </a:bodyPr>
          <a:lstStyle/>
          <a:p>
            <a:r>
              <a:rPr lang="fr-FR" dirty="0" smtClean="0"/>
              <a:t>DEUX AXES D’AMÉLIORATION DES PERFORMANCES:</a:t>
            </a:r>
          </a:p>
          <a:p>
            <a:r>
              <a:rPr lang="fr-FR" dirty="0" smtClean="0"/>
              <a:t>RENFORCER LA MODULARISATION</a:t>
            </a:r>
          </a:p>
          <a:p>
            <a:r>
              <a:rPr lang="fr-FR" dirty="0" smtClean="0"/>
              <a:t>et</a:t>
            </a:r>
          </a:p>
          <a:p>
            <a:r>
              <a:rPr lang="fr-FR" dirty="0" smtClean="0"/>
              <a:t>PRENDRE APPUI SUR L’ANNUALISATION DU TEMPS DE TRAVAIL</a:t>
            </a:r>
            <a:endParaRPr lang="fr-FR" dirty="0"/>
          </a:p>
        </p:txBody>
      </p:sp>
      <p:pic>
        <p:nvPicPr>
          <p:cNvPr id="6"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Q:\ADMINISTRATIF\ADMINISTRATIF DIVERS\LOGOS\COBEM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886" y="5661248"/>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descr="Q:\ADMINISTRATIF\ADMINISTRATIF DIVERS\LOGOS\Hommes  Savoir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462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a:t>PROJETS 2018-2020</a:t>
            </a:r>
          </a:p>
        </p:txBody>
      </p:sp>
      <p:sp>
        <p:nvSpPr>
          <p:cNvPr id="3" name="Espace réservé du contenu 2"/>
          <p:cNvSpPr txBox="1">
            <a:spLocks noGrp="1"/>
          </p:cNvSpPr>
          <p:nvPr>
            <p:ph idx="1"/>
          </p:nvPr>
        </p:nvSpPr>
        <p:spPr/>
        <p:txBody>
          <a:bodyPr/>
          <a:lstStyle/>
          <a:p>
            <a:pPr lvl="0" algn="just">
              <a:lnSpc>
                <a:spcPct val="80000"/>
              </a:lnSpc>
              <a:spcBef>
                <a:spcPts val="700"/>
              </a:spcBef>
            </a:pPr>
            <a:r>
              <a:rPr lang="fr-FR" sz="3000" dirty="0"/>
              <a:t>ACCOMPAGNER LES ENTREPRISES DANS LEUR </a:t>
            </a:r>
            <a:r>
              <a:rPr lang="fr-FR" sz="3000" dirty="0" smtClean="0"/>
              <a:t>DÉMARCHE </a:t>
            </a:r>
            <a:r>
              <a:rPr lang="fr-FR" sz="3000" dirty="0"/>
              <a:t>DE PROFESSIONNALISATION DES SALARIÉS DE LA BRANCHE,</a:t>
            </a:r>
          </a:p>
          <a:p>
            <a:pPr lvl="0" algn="just">
              <a:lnSpc>
                <a:spcPct val="80000"/>
              </a:lnSpc>
              <a:spcBef>
                <a:spcPts val="700"/>
              </a:spcBef>
            </a:pPr>
            <a:r>
              <a:rPr lang="fr-FR" sz="3000" dirty="0"/>
              <a:t>QUALIFIER LES ACTIFS DU TERRITOIRE, EN SITUATION DE RECHERCHE D’EMPLOI, POUR RÉPONDRE AUX BESOINS ÉCONOMIQUES LOCAUX,</a:t>
            </a:r>
          </a:p>
          <a:p>
            <a:pPr lvl="0" algn="just">
              <a:lnSpc>
                <a:spcPct val="80000"/>
              </a:lnSpc>
              <a:spcBef>
                <a:spcPts val="700"/>
              </a:spcBef>
            </a:pPr>
            <a:r>
              <a:rPr lang="fr-FR" sz="3000" dirty="0"/>
              <a:t>RENFORCER LE DISPOSITIF DE SÉCURISATION DES EMPLOIS SAISONNIERS EN APPUI SUR UNE PLATE FORME DE FORMATION DANS LES MÉTIERS DE L’HOTELLERIE RESTAURATION.</a:t>
            </a:r>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Q:\ADMINISTRATIF\ADMINISTRATIF DIVERS\LOGOS\COBEM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3928" y="6008138"/>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descr="Q:\ADMINISTRATIF\ADMINISTRATIF DIVERS\LOGOS\Hommes  Savoir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0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normAutofit fontScale="90000"/>
          </a:bodyPr>
          <a:lstStyle/>
          <a:p>
            <a:pPr lvl="0"/>
            <a:r>
              <a:rPr lang="fr-FR" sz="4000" dirty="0" smtClean="0"/>
              <a:t> </a:t>
            </a:r>
            <a:br>
              <a:rPr lang="fr-FR" sz="4000" dirty="0" smtClean="0"/>
            </a:br>
            <a:r>
              <a:rPr lang="fr-FR" sz="4000" dirty="0" smtClean="0"/>
              <a:t>UN DIPOSITIF OUVERT : </a:t>
            </a:r>
            <a:br>
              <a:rPr lang="fr-FR" sz="4000" dirty="0" smtClean="0"/>
            </a:br>
            <a:r>
              <a:rPr lang="fr-FR" sz="4000" dirty="0" smtClean="0"/>
              <a:t>L’ENTREPRISE </a:t>
            </a:r>
            <a:r>
              <a:rPr lang="fr-FR" sz="4000" dirty="0"/>
              <a:t>APPRENANTE</a:t>
            </a:r>
            <a:br>
              <a:rPr lang="fr-FR" sz="4000" dirty="0"/>
            </a:br>
            <a:r>
              <a:rPr lang="fr-FR" sz="4000" dirty="0"/>
              <a:t> </a:t>
            </a: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Q:\ADMINISTRATIF\ADMINISTRATIF DIVERS\LOGOS\e-AFAQ_cmjn.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Q:\ADMINISTRATIF\ADMINISTRATIF DIVERS\LOGOS\COBEMO.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0" y="5805264"/>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9" descr="Q:\ADMINISTRATIF\ADMINISTRATIF DIVERS\LOGOS\Hommes  Savoirs.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778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UUN FONCTIONNEMENT PAR LIGNE HIÉRARCHIQUE</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Un fonctionnement reprenant le modèle organisationnel des entreprises du secteur pour chacun des quatre pôles d’activité.</a:t>
            </a:r>
          </a:p>
          <a:p>
            <a:pPr algn="just"/>
            <a:r>
              <a:rPr lang="fr-FR" dirty="0" smtClean="0"/>
              <a:t>Par exemple</a:t>
            </a:r>
            <a:r>
              <a:rPr lang="fr-FR" dirty="0"/>
              <a:t>:</a:t>
            </a:r>
            <a:r>
              <a:rPr lang="fr-FR" dirty="0" smtClean="0"/>
              <a:t> </a:t>
            </a:r>
          </a:p>
          <a:p>
            <a:pPr lvl="1" algn="just"/>
            <a:r>
              <a:rPr lang="fr-FR" dirty="0" smtClean="0"/>
              <a:t>pour le pôle restaurer, substituer au groupe homogène (12 apprenants sur une même certification), un fonctionnement par ligne hiérarchique (soit un effectif équivalent : trois chefs de partie -entrées, plats, desserts- trois seconds, 6 cuisiniers, trois commis-écaillers).</a:t>
            </a:r>
            <a:endParaRPr lang="fr-FR" dirty="0"/>
          </a:p>
        </p:txBody>
      </p:sp>
    </p:spTree>
    <p:extLst>
      <p:ext uri="{BB962C8B-B14F-4D97-AF65-F5344CB8AC3E}">
        <p14:creationId xmlns:p14="http://schemas.microsoft.com/office/powerpoint/2010/main" val="1235880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722314"/>
          </a:xfrm>
        </p:spPr>
        <p:txBody>
          <a:bodyPr>
            <a:normAutofit fontScale="90000"/>
          </a:bodyPr>
          <a:lstStyle/>
          <a:p>
            <a:r>
              <a:rPr lang="fr-FR" dirty="0" smtClean="0"/>
              <a:t>UNE PISTE DE DE TRAVAIL ÉMERGEANT DU TRAVAIL COLLABORATIF CONSTRUIT ENTRE LES ACTEURS DU TERRITOIRE</a:t>
            </a:r>
            <a:endParaRPr lang="fr-FR" dirty="0"/>
          </a:p>
        </p:txBody>
      </p:sp>
      <p:sp>
        <p:nvSpPr>
          <p:cNvPr id="3" name="Espace réservé du contenu 2"/>
          <p:cNvSpPr>
            <a:spLocks noGrp="1"/>
          </p:cNvSpPr>
          <p:nvPr>
            <p:ph idx="1"/>
          </p:nvPr>
        </p:nvSpPr>
        <p:spPr>
          <a:xfrm>
            <a:off x="457200" y="3140968"/>
            <a:ext cx="8229600" cy="2985195"/>
          </a:xfrm>
        </p:spPr>
        <p:txBody>
          <a:bodyPr>
            <a:normAutofit fontScale="70000" lnSpcReduction="20000"/>
          </a:bodyPr>
          <a:lstStyle/>
          <a:p>
            <a:pPr marL="0" indent="0" algn="just">
              <a:buNone/>
            </a:pPr>
            <a:r>
              <a:rPr lang="fr-FR" dirty="0" smtClean="0"/>
              <a:t>Travailler à la mise en place d’un accord cadre territorial d’annualisation du temps de travail pour : </a:t>
            </a:r>
            <a:endParaRPr lang="fr-FR" dirty="0"/>
          </a:p>
          <a:p>
            <a:pPr marL="0" indent="0" algn="just">
              <a:buNone/>
            </a:pPr>
            <a:endParaRPr lang="fr-FR" dirty="0" smtClean="0"/>
          </a:p>
          <a:p>
            <a:pPr lvl="1" algn="just"/>
            <a:r>
              <a:rPr lang="fr-FR" dirty="0"/>
              <a:t>S</a:t>
            </a:r>
            <a:r>
              <a:rPr lang="fr-FR" dirty="0" smtClean="0"/>
              <a:t>écuriser les responsables d’entreprises face aux questions liées aux recrutements;</a:t>
            </a:r>
          </a:p>
          <a:p>
            <a:pPr lvl="1" algn="just"/>
            <a:r>
              <a:rPr lang="fr-FR" dirty="0" smtClean="0"/>
              <a:t>Sécuriser les employeurs et les salariés en accompagnant la montée en compétences des professionnels de la branche, conformément aux orientations de la convention collective et des accords de branche; </a:t>
            </a:r>
          </a:p>
          <a:p>
            <a:pPr lvl="1" algn="just"/>
            <a:r>
              <a:rPr lang="fr-FR" dirty="0" smtClean="0"/>
              <a:t>Sécuriser les salariés en accédant progressivement à des emplois pérennes, par l’accès à la qualification.</a:t>
            </a:r>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 descr="Q:\ADMINISTRATIF\ADMINISTRATIF DIVERS\LOGOS\COBEM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1574" y="5910004"/>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9" descr="Q:\ADMINISTRATIF\ADMINISTRATIF DIVERS\LOGOS\Hommes  Savoir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9010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 </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FR" dirty="0" smtClean="0"/>
              <a:t>En réalisant, en appui sur le réseau constitué,  une étude, entreprise par entreprise, poste de travail par poste de travail permettant d’identifier ou de réactualiser les connaissances portant sur : </a:t>
            </a:r>
          </a:p>
          <a:p>
            <a:pPr algn="just"/>
            <a:r>
              <a:rPr lang="fr-FR" dirty="0"/>
              <a:t>L</a:t>
            </a:r>
            <a:r>
              <a:rPr lang="fr-FR" dirty="0" smtClean="0"/>
              <a:t>es besoins en compétences des entreprises, </a:t>
            </a:r>
          </a:p>
          <a:p>
            <a:pPr algn="just"/>
            <a:r>
              <a:rPr lang="fr-FR" dirty="0" smtClean="0"/>
              <a:t>Les temps de travail effectifs, pour chacun des postes stratégiques de l’entreprise, afin de préciser les besoins, en termes de crédits d’heures formation, permettant d’atteindre un équivalent temps plein (1607 heures travaillées hors congés payés légaux),</a:t>
            </a:r>
            <a:endParaRPr lang="fr-FR" dirty="0"/>
          </a:p>
        </p:txBody>
      </p:sp>
    </p:spTree>
    <p:extLst>
      <p:ext uri="{BB962C8B-B14F-4D97-AF65-F5344CB8AC3E}">
        <p14:creationId xmlns:p14="http://schemas.microsoft.com/office/powerpoint/2010/main" val="6754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IDENTIFIER LES </a:t>
            </a:r>
            <a:r>
              <a:rPr lang="fr-FR" dirty="0"/>
              <a:t>PÉRIODES </a:t>
            </a:r>
            <a:r>
              <a:rPr lang="fr-FR" dirty="0" smtClean="0"/>
              <a:t>DE RECRUTEMENT</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34194931"/>
              </p:ext>
            </p:extLst>
          </p:nvPr>
        </p:nvGraphicFramePr>
        <p:xfrm>
          <a:off x="755576" y="1412777"/>
          <a:ext cx="8136906" cy="5052417"/>
        </p:xfrm>
        <a:graphic>
          <a:graphicData uri="http://schemas.openxmlformats.org/drawingml/2006/table">
            <a:tbl>
              <a:tblPr firstRow="1" firstCol="1" bandRow="1">
                <a:tableStyleId>{5C22544A-7EE6-4342-B048-85BDC9FD1C3A}</a:tableStyleId>
              </a:tblPr>
              <a:tblGrid>
                <a:gridCol w="818449">
                  <a:extLst>
                    <a:ext uri="{9D8B030D-6E8A-4147-A177-3AD203B41FA5}">
                      <a16:colId xmlns:a16="http://schemas.microsoft.com/office/drawing/2014/main" xmlns="" val="20000"/>
                    </a:ext>
                  </a:extLst>
                </a:gridCol>
                <a:gridCol w="566805">
                  <a:extLst>
                    <a:ext uri="{9D8B030D-6E8A-4147-A177-3AD203B41FA5}">
                      <a16:colId xmlns:a16="http://schemas.microsoft.com/office/drawing/2014/main" xmlns="" val="20001"/>
                    </a:ext>
                  </a:extLst>
                </a:gridCol>
                <a:gridCol w="552961">
                  <a:extLst>
                    <a:ext uri="{9D8B030D-6E8A-4147-A177-3AD203B41FA5}">
                      <a16:colId xmlns:a16="http://schemas.microsoft.com/office/drawing/2014/main" xmlns="" val="20002"/>
                    </a:ext>
                  </a:extLst>
                </a:gridCol>
                <a:gridCol w="582067">
                  <a:extLst>
                    <a:ext uri="{9D8B030D-6E8A-4147-A177-3AD203B41FA5}">
                      <a16:colId xmlns:a16="http://schemas.microsoft.com/office/drawing/2014/main" xmlns="" val="20003"/>
                    </a:ext>
                  </a:extLst>
                </a:gridCol>
                <a:gridCol w="432046">
                  <a:extLst>
                    <a:ext uri="{9D8B030D-6E8A-4147-A177-3AD203B41FA5}">
                      <a16:colId xmlns:a16="http://schemas.microsoft.com/office/drawing/2014/main" xmlns="" val="20004"/>
                    </a:ext>
                  </a:extLst>
                </a:gridCol>
                <a:gridCol w="559087">
                  <a:extLst>
                    <a:ext uri="{9D8B030D-6E8A-4147-A177-3AD203B41FA5}">
                      <a16:colId xmlns:a16="http://schemas.microsoft.com/office/drawing/2014/main" xmlns="" val="20005"/>
                    </a:ext>
                  </a:extLst>
                </a:gridCol>
                <a:gridCol w="498576">
                  <a:extLst>
                    <a:ext uri="{9D8B030D-6E8A-4147-A177-3AD203B41FA5}">
                      <a16:colId xmlns:a16="http://schemas.microsoft.com/office/drawing/2014/main" xmlns="" val="20006"/>
                    </a:ext>
                  </a:extLst>
                </a:gridCol>
                <a:gridCol w="687511">
                  <a:extLst>
                    <a:ext uri="{9D8B030D-6E8A-4147-A177-3AD203B41FA5}">
                      <a16:colId xmlns:a16="http://schemas.microsoft.com/office/drawing/2014/main" xmlns="" val="20007"/>
                    </a:ext>
                  </a:extLst>
                </a:gridCol>
                <a:gridCol w="613047">
                  <a:extLst>
                    <a:ext uri="{9D8B030D-6E8A-4147-A177-3AD203B41FA5}">
                      <a16:colId xmlns:a16="http://schemas.microsoft.com/office/drawing/2014/main" xmlns="" val="20008"/>
                    </a:ext>
                  </a:extLst>
                </a:gridCol>
                <a:gridCol w="733754">
                  <a:extLst>
                    <a:ext uri="{9D8B030D-6E8A-4147-A177-3AD203B41FA5}">
                      <a16:colId xmlns:a16="http://schemas.microsoft.com/office/drawing/2014/main" xmlns="" val="20009"/>
                    </a:ext>
                  </a:extLst>
                </a:gridCol>
                <a:gridCol w="726423">
                  <a:extLst>
                    <a:ext uri="{9D8B030D-6E8A-4147-A177-3AD203B41FA5}">
                      <a16:colId xmlns:a16="http://schemas.microsoft.com/office/drawing/2014/main" xmlns="" val="20010"/>
                    </a:ext>
                  </a:extLst>
                </a:gridCol>
                <a:gridCol w="726423">
                  <a:extLst>
                    <a:ext uri="{9D8B030D-6E8A-4147-A177-3AD203B41FA5}">
                      <a16:colId xmlns:a16="http://schemas.microsoft.com/office/drawing/2014/main" xmlns="" val="20011"/>
                    </a:ext>
                  </a:extLst>
                </a:gridCol>
                <a:gridCol w="639757">
                  <a:extLst>
                    <a:ext uri="{9D8B030D-6E8A-4147-A177-3AD203B41FA5}">
                      <a16:colId xmlns:a16="http://schemas.microsoft.com/office/drawing/2014/main" xmlns="" val="20012"/>
                    </a:ext>
                  </a:extLst>
                </a:gridCol>
              </a:tblGrid>
              <a:tr h="515312">
                <a:tc>
                  <a:txBody>
                    <a:bodyPr/>
                    <a:lstStyle/>
                    <a:p>
                      <a:pPr algn="ctr">
                        <a:lnSpc>
                          <a:spcPct val="115000"/>
                        </a:lnSpc>
                        <a:spcAft>
                          <a:spcPts val="0"/>
                        </a:spcAft>
                      </a:pPr>
                      <a:r>
                        <a:rPr lang="fr-FR" sz="1200" dirty="0">
                          <a:effectLst/>
                        </a:rPr>
                        <a:t> </a:t>
                      </a:r>
                      <a:r>
                        <a:rPr lang="fr-FR" sz="1000" dirty="0" smtClean="0">
                          <a:effectLst/>
                        </a:rPr>
                        <a:t>secteur/</a:t>
                      </a:r>
                    </a:p>
                    <a:p>
                      <a:pPr algn="ctr">
                        <a:lnSpc>
                          <a:spcPct val="115000"/>
                        </a:lnSpc>
                        <a:spcAft>
                          <a:spcPts val="0"/>
                        </a:spcAft>
                      </a:pPr>
                      <a:r>
                        <a:rPr lang="fr-FR" sz="1000" dirty="0" smtClean="0">
                          <a:effectLst/>
                        </a:rPr>
                        <a:t>moyenne mensuelle</a:t>
                      </a:r>
                      <a:endParaRPr lang="fr-FR" sz="1000" dirty="0">
                        <a:effectLst/>
                        <a:latin typeface="Calibri"/>
                        <a:ea typeface="Calibri"/>
                        <a:cs typeface="Times New Roman"/>
                      </a:endParaRPr>
                    </a:p>
                  </a:txBody>
                  <a:tcPr marL="67597" marR="67597" marT="0" marB="0"/>
                </a:tc>
                <a:tc>
                  <a:txBody>
                    <a:bodyPr/>
                    <a:lstStyle/>
                    <a:p>
                      <a:pPr algn="ctr">
                        <a:lnSpc>
                          <a:spcPct val="115000"/>
                        </a:lnSpc>
                        <a:spcAft>
                          <a:spcPts val="0"/>
                        </a:spcAft>
                      </a:pPr>
                      <a:r>
                        <a:rPr lang="fr-FR" sz="800">
                          <a:effectLst/>
                        </a:rPr>
                        <a:t>janvier</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Février</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Mars</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Avril</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dirty="0">
                          <a:effectLst/>
                        </a:rPr>
                        <a:t>Mai</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Juin</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Juillet</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Août</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Septembre</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Octobre</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Novembre</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800">
                          <a:effectLst/>
                        </a:rPr>
                        <a:t>Décembre</a:t>
                      </a:r>
                      <a:endParaRPr lang="fr-FR" sz="1100">
                        <a:effectLst/>
                        <a:latin typeface="Calibri"/>
                        <a:ea typeface="Calibri"/>
                        <a:cs typeface="Times New Roman"/>
                      </a:endParaRPr>
                    </a:p>
                  </a:txBody>
                  <a:tcPr marL="67597" marR="67597" marT="0" marB="0" anchor="ctr"/>
                </a:tc>
                <a:extLst>
                  <a:ext uri="{0D108BD9-81ED-4DB2-BD59-A6C34878D82A}">
                    <a16:rowId xmlns:a16="http://schemas.microsoft.com/office/drawing/2014/main" xmlns="" val="10000"/>
                  </a:ext>
                </a:extLst>
              </a:tr>
              <a:tr h="442388">
                <a:tc>
                  <a:txBody>
                    <a:bodyPr/>
                    <a:lstStyle/>
                    <a:p>
                      <a:pPr algn="ctr">
                        <a:lnSpc>
                          <a:spcPct val="115000"/>
                        </a:lnSpc>
                        <a:spcAft>
                          <a:spcPts val="0"/>
                        </a:spcAft>
                      </a:pPr>
                      <a:r>
                        <a:rPr lang="fr-FR" sz="1200">
                          <a:effectLst/>
                        </a:rPr>
                        <a:t>H/R </a:t>
                      </a:r>
                      <a:r>
                        <a:rPr lang="fr-FR" sz="1000">
                          <a:effectLst/>
                        </a:rPr>
                        <a:t>(429)</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147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292</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457</a:t>
                      </a:r>
                      <a:endParaRPr lang="fr-FR" sz="1100" dirty="0">
                        <a:effectLst/>
                        <a:latin typeface="Calibri"/>
                        <a:ea typeface="Calibri"/>
                        <a:cs typeface="Times New Roman"/>
                      </a:endParaRPr>
                    </a:p>
                  </a:txBody>
                  <a:tcPr marL="67597" marR="67597" marT="0" marB="0" anchor="ctr">
                    <a:solidFill>
                      <a:schemeClr val="accent2"/>
                    </a:solidFill>
                  </a:tcPr>
                </a:tc>
                <a:tc>
                  <a:txBody>
                    <a:bodyPr/>
                    <a:lstStyle/>
                    <a:p>
                      <a:pPr algn="ctr">
                        <a:lnSpc>
                          <a:spcPct val="115000"/>
                        </a:lnSpc>
                        <a:spcAft>
                          <a:spcPts val="0"/>
                        </a:spcAft>
                      </a:pPr>
                      <a:r>
                        <a:rPr lang="fr-FR" sz="1200" dirty="0">
                          <a:effectLst/>
                        </a:rPr>
                        <a:t>609</a:t>
                      </a:r>
                      <a:endParaRPr lang="fr-FR" sz="1100" dirty="0">
                        <a:effectLst/>
                        <a:latin typeface="Calibri"/>
                        <a:ea typeface="Calibri"/>
                        <a:cs typeface="Times New Roman"/>
                      </a:endParaRPr>
                    </a:p>
                  </a:txBody>
                  <a:tcPr marL="67597" marR="67597" marT="0" marB="0" anchor="ctr">
                    <a:solidFill>
                      <a:schemeClr val="accent2"/>
                    </a:solidFill>
                  </a:tcPr>
                </a:tc>
                <a:tc>
                  <a:txBody>
                    <a:bodyPr/>
                    <a:lstStyle/>
                    <a:p>
                      <a:pPr algn="ctr">
                        <a:lnSpc>
                          <a:spcPct val="115000"/>
                        </a:lnSpc>
                        <a:spcAft>
                          <a:spcPts val="0"/>
                        </a:spcAft>
                      </a:pPr>
                      <a:r>
                        <a:rPr lang="fr-FR" sz="1200" dirty="0">
                          <a:effectLst/>
                        </a:rPr>
                        <a:t>500</a:t>
                      </a:r>
                      <a:endParaRPr lang="fr-FR" sz="1100" dirty="0">
                        <a:effectLst/>
                        <a:latin typeface="Calibri"/>
                        <a:ea typeface="Calibri"/>
                        <a:cs typeface="Times New Roman"/>
                      </a:endParaRPr>
                    </a:p>
                  </a:txBody>
                  <a:tcPr marL="67597" marR="67597" marT="0" marB="0" anchor="ctr">
                    <a:solidFill>
                      <a:schemeClr val="accent2"/>
                    </a:solidFill>
                  </a:tcPr>
                </a:tc>
                <a:tc>
                  <a:txBody>
                    <a:bodyPr/>
                    <a:lstStyle/>
                    <a:p>
                      <a:pPr algn="ctr">
                        <a:lnSpc>
                          <a:spcPct val="115000"/>
                        </a:lnSpc>
                        <a:spcAft>
                          <a:spcPts val="0"/>
                        </a:spcAft>
                      </a:pPr>
                      <a:r>
                        <a:rPr lang="fr-FR" sz="1200" dirty="0">
                          <a:effectLst/>
                        </a:rPr>
                        <a:t>437</a:t>
                      </a:r>
                      <a:endParaRPr lang="fr-FR" sz="1100" dirty="0">
                        <a:effectLst/>
                        <a:latin typeface="Calibri"/>
                        <a:ea typeface="Calibri"/>
                        <a:cs typeface="Times New Roman"/>
                      </a:endParaRPr>
                    </a:p>
                  </a:txBody>
                  <a:tcPr marL="67597" marR="67597" marT="0" marB="0" anchor="ctr">
                    <a:solidFill>
                      <a:schemeClr val="accent2"/>
                    </a:solidFill>
                  </a:tcPr>
                </a:tc>
                <a:tc>
                  <a:txBody>
                    <a:bodyPr/>
                    <a:lstStyle/>
                    <a:p>
                      <a:pPr algn="ctr">
                        <a:lnSpc>
                          <a:spcPct val="115000"/>
                        </a:lnSpc>
                        <a:spcAft>
                          <a:spcPts val="0"/>
                        </a:spcAft>
                      </a:pPr>
                      <a:r>
                        <a:rPr lang="fr-FR" sz="1200" dirty="0">
                          <a:effectLst/>
                        </a:rPr>
                        <a:t>1470</a:t>
                      </a:r>
                      <a:endParaRPr lang="fr-FR" sz="1100" dirty="0">
                        <a:effectLst/>
                        <a:latin typeface="Calibri"/>
                        <a:ea typeface="Calibri"/>
                        <a:cs typeface="Times New Roman"/>
                      </a:endParaRPr>
                    </a:p>
                  </a:txBody>
                  <a:tcPr marL="67597" marR="67597" marT="0" marB="0" anchor="ctr">
                    <a:solidFill>
                      <a:schemeClr val="accent2"/>
                    </a:solidFill>
                  </a:tcPr>
                </a:tc>
                <a:tc>
                  <a:txBody>
                    <a:bodyPr/>
                    <a:lstStyle/>
                    <a:p>
                      <a:pPr algn="ctr">
                        <a:lnSpc>
                          <a:spcPct val="115000"/>
                        </a:lnSpc>
                        <a:spcAft>
                          <a:spcPts val="0"/>
                        </a:spcAft>
                      </a:pPr>
                      <a:r>
                        <a:rPr lang="fr-FR" sz="1200" dirty="0">
                          <a:effectLst/>
                        </a:rPr>
                        <a:t>482</a:t>
                      </a:r>
                      <a:endParaRPr lang="fr-FR" sz="1100" dirty="0">
                        <a:effectLst/>
                        <a:latin typeface="Calibri"/>
                        <a:ea typeface="Calibri"/>
                        <a:cs typeface="Times New Roman"/>
                      </a:endParaRPr>
                    </a:p>
                  </a:txBody>
                  <a:tcPr marL="67597" marR="67597" marT="0" marB="0" anchor="ctr">
                    <a:solidFill>
                      <a:schemeClr val="accent2"/>
                    </a:solidFill>
                  </a:tcPr>
                </a:tc>
                <a:tc>
                  <a:txBody>
                    <a:bodyPr/>
                    <a:lstStyle/>
                    <a:p>
                      <a:pPr algn="ctr">
                        <a:lnSpc>
                          <a:spcPct val="115000"/>
                        </a:lnSpc>
                        <a:spcAft>
                          <a:spcPts val="0"/>
                        </a:spcAft>
                      </a:pPr>
                      <a:r>
                        <a:rPr lang="fr-FR" sz="1200">
                          <a:effectLst/>
                        </a:rPr>
                        <a:t>340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170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99</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141</a:t>
                      </a:r>
                      <a:endParaRPr lang="fr-FR" sz="1100" dirty="0">
                        <a:effectLst/>
                        <a:latin typeface="Calibri"/>
                        <a:ea typeface="Calibri"/>
                        <a:cs typeface="Times New Roman"/>
                      </a:endParaRPr>
                    </a:p>
                  </a:txBody>
                  <a:tcPr marL="67597" marR="67597" marT="0" marB="0" anchor="ctr"/>
                </a:tc>
                <a:extLst>
                  <a:ext uri="{0D108BD9-81ED-4DB2-BD59-A6C34878D82A}">
                    <a16:rowId xmlns:a16="http://schemas.microsoft.com/office/drawing/2014/main" xmlns="" val="10001"/>
                  </a:ext>
                </a:extLst>
              </a:tr>
              <a:tr h="356377">
                <a:tc>
                  <a:txBody>
                    <a:bodyPr/>
                    <a:lstStyle/>
                    <a:p>
                      <a:pPr algn="ctr">
                        <a:lnSpc>
                          <a:spcPct val="115000"/>
                        </a:lnSpc>
                        <a:spcAft>
                          <a:spcPts val="0"/>
                        </a:spcAft>
                      </a:pPr>
                      <a:r>
                        <a:rPr lang="fr-FR" sz="1200" dirty="0" smtClean="0">
                          <a:effectLst/>
                        </a:rPr>
                        <a:t>Agri/</a:t>
                      </a:r>
                      <a:r>
                        <a:rPr lang="fr-FR" sz="1200" dirty="0" err="1" smtClean="0">
                          <a:effectLst/>
                        </a:rPr>
                        <a:t>Pech</a:t>
                      </a:r>
                      <a:endParaRPr lang="fr-FR" sz="1100" dirty="0">
                        <a:effectLst/>
                      </a:endParaRPr>
                    </a:p>
                    <a:p>
                      <a:pPr algn="ctr">
                        <a:lnSpc>
                          <a:spcPct val="115000"/>
                        </a:lnSpc>
                        <a:spcAft>
                          <a:spcPts val="0"/>
                        </a:spcAft>
                      </a:pPr>
                      <a:r>
                        <a:rPr lang="fr-FR" sz="1000" dirty="0">
                          <a:effectLst/>
                        </a:rPr>
                        <a:t>(281)</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1064</a:t>
                      </a:r>
                      <a:endParaRPr lang="fr-FR" sz="1100" dirty="0">
                        <a:effectLst/>
                        <a:latin typeface="Calibri"/>
                        <a:ea typeface="Calibri"/>
                        <a:cs typeface="Times New Roman"/>
                      </a:endParaRPr>
                    </a:p>
                  </a:txBody>
                  <a:tcPr marL="67597" marR="67597" marT="0" marB="0" anchor="ctr">
                    <a:solidFill>
                      <a:srgbClr val="FFFF00"/>
                    </a:solidFill>
                  </a:tcPr>
                </a:tc>
                <a:tc>
                  <a:txBody>
                    <a:bodyPr/>
                    <a:lstStyle/>
                    <a:p>
                      <a:pPr algn="ctr">
                        <a:lnSpc>
                          <a:spcPct val="115000"/>
                        </a:lnSpc>
                        <a:spcAft>
                          <a:spcPts val="0"/>
                        </a:spcAft>
                      </a:pPr>
                      <a:r>
                        <a:rPr lang="fr-FR" sz="1200">
                          <a:effectLst/>
                        </a:rPr>
                        <a:t>97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88</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70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108</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94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83</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103</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101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164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281</a:t>
                      </a:r>
                      <a:endParaRPr lang="fr-FR" sz="1100" dirty="0">
                        <a:effectLst/>
                        <a:latin typeface="Calibri"/>
                        <a:ea typeface="Calibri"/>
                        <a:cs typeface="Times New Roman"/>
                      </a:endParaRPr>
                    </a:p>
                  </a:txBody>
                  <a:tcPr marL="67597" marR="67597" marT="0" marB="0" anchor="ctr">
                    <a:solidFill>
                      <a:srgbClr val="FFFF00"/>
                    </a:solidFill>
                  </a:tcPr>
                </a:tc>
                <a:tc>
                  <a:txBody>
                    <a:bodyPr/>
                    <a:lstStyle/>
                    <a:p>
                      <a:pPr algn="ctr">
                        <a:lnSpc>
                          <a:spcPct val="115000"/>
                        </a:lnSpc>
                        <a:spcAft>
                          <a:spcPts val="0"/>
                        </a:spcAft>
                      </a:pPr>
                      <a:r>
                        <a:rPr lang="fr-FR" sz="1200" dirty="0">
                          <a:effectLst/>
                        </a:rPr>
                        <a:t>1116</a:t>
                      </a:r>
                      <a:endParaRPr lang="fr-FR" sz="1100" dirty="0">
                        <a:effectLst/>
                        <a:latin typeface="Calibri"/>
                        <a:ea typeface="Calibri"/>
                        <a:cs typeface="Times New Roman"/>
                      </a:endParaRPr>
                    </a:p>
                  </a:txBody>
                  <a:tcPr marL="67597" marR="67597" marT="0" marB="0" anchor="ctr">
                    <a:solidFill>
                      <a:srgbClr val="FFFF00"/>
                    </a:solidFill>
                  </a:tcPr>
                </a:tc>
                <a:extLst>
                  <a:ext uri="{0D108BD9-81ED-4DB2-BD59-A6C34878D82A}">
                    <a16:rowId xmlns:a16="http://schemas.microsoft.com/office/drawing/2014/main" xmlns="" val="10002"/>
                  </a:ext>
                </a:extLst>
              </a:tr>
              <a:tr h="442388">
                <a:tc>
                  <a:txBody>
                    <a:bodyPr/>
                    <a:lstStyle/>
                    <a:p>
                      <a:pPr algn="ctr">
                        <a:lnSpc>
                          <a:spcPct val="115000"/>
                        </a:lnSpc>
                        <a:spcAft>
                          <a:spcPts val="0"/>
                        </a:spcAft>
                      </a:pPr>
                      <a:r>
                        <a:rPr lang="fr-FR" sz="1200">
                          <a:effectLst/>
                        </a:rPr>
                        <a:t>S/Co</a:t>
                      </a:r>
                      <a:endParaRPr lang="fr-FR" sz="1100">
                        <a:effectLst/>
                      </a:endParaRPr>
                    </a:p>
                    <a:p>
                      <a:pPr algn="ctr">
                        <a:lnSpc>
                          <a:spcPct val="115000"/>
                        </a:lnSpc>
                        <a:spcAft>
                          <a:spcPts val="0"/>
                        </a:spcAft>
                      </a:pPr>
                      <a:r>
                        <a:rPr lang="fr-FR" sz="1000">
                          <a:effectLst/>
                        </a:rPr>
                        <a:t>(164)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147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135</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163</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167</a:t>
                      </a:r>
                      <a:endParaRPr lang="fr-FR" sz="1100" dirty="0">
                        <a:effectLst/>
                        <a:latin typeface="Calibri"/>
                        <a:ea typeface="Calibri"/>
                        <a:cs typeface="Times New Roman"/>
                      </a:endParaRPr>
                    </a:p>
                  </a:txBody>
                  <a:tcPr marL="67597" marR="67597" marT="0" marB="0" anchor="ctr">
                    <a:solidFill>
                      <a:srgbClr val="92D050"/>
                    </a:solidFill>
                  </a:tcPr>
                </a:tc>
                <a:tc>
                  <a:txBody>
                    <a:bodyPr/>
                    <a:lstStyle/>
                    <a:p>
                      <a:pPr algn="ctr">
                        <a:lnSpc>
                          <a:spcPct val="115000"/>
                        </a:lnSpc>
                        <a:spcAft>
                          <a:spcPts val="0"/>
                        </a:spcAft>
                      </a:pPr>
                      <a:r>
                        <a:rPr lang="fr-FR" sz="1200">
                          <a:effectLst/>
                        </a:rPr>
                        <a:t>124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199</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242</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181</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201</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177</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120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113</a:t>
                      </a:r>
                      <a:endParaRPr lang="fr-FR" sz="1100">
                        <a:effectLst/>
                        <a:latin typeface="Calibri"/>
                        <a:ea typeface="Calibri"/>
                        <a:cs typeface="Times New Roman"/>
                      </a:endParaRPr>
                    </a:p>
                  </a:txBody>
                  <a:tcPr marL="67597" marR="67597" marT="0" marB="0" anchor="ctr"/>
                </a:tc>
                <a:extLst>
                  <a:ext uri="{0D108BD9-81ED-4DB2-BD59-A6C34878D82A}">
                    <a16:rowId xmlns:a16="http://schemas.microsoft.com/office/drawing/2014/main" xmlns="" val="10003"/>
                  </a:ext>
                </a:extLst>
              </a:tr>
              <a:tr h="442388">
                <a:tc>
                  <a:txBody>
                    <a:bodyPr/>
                    <a:lstStyle/>
                    <a:p>
                      <a:pPr algn="ctr">
                        <a:lnSpc>
                          <a:spcPct val="115000"/>
                        </a:lnSpc>
                        <a:spcAft>
                          <a:spcPts val="0"/>
                        </a:spcAft>
                      </a:pPr>
                      <a:r>
                        <a:rPr lang="fr-FR" sz="1200">
                          <a:effectLst/>
                        </a:rPr>
                        <a:t>C/V </a:t>
                      </a:r>
                      <a:r>
                        <a:rPr lang="fr-FR" sz="1000">
                          <a:effectLst/>
                        </a:rPr>
                        <a:t>(158)</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104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88</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143</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230</a:t>
                      </a:r>
                      <a:endParaRPr lang="fr-FR" sz="1100" dirty="0">
                        <a:effectLst/>
                        <a:latin typeface="Calibri"/>
                        <a:ea typeface="Calibri"/>
                        <a:cs typeface="Times New Roman"/>
                      </a:endParaRPr>
                    </a:p>
                  </a:txBody>
                  <a:tcPr marL="67597" marR="67597" marT="0" marB="0" anchor="ctr">
                    <a:solidFill>
                      <a:srgbClr val="00B0F0"/>
                    </a:solidFill>
                  </a:tcPr>
                </a:tc>
                <a:tc>
                  <a:txBody>
                    <a:bodyPr/>
                    <a:lstStyle/>
                    <a:p>
                      <a:pPr algn="ctr">
                        <a:lnSpc>
                          <a:spcPct val="115000"/>
                        </a:lnSpc>
                        <a:spcAft>
                          <a:spcPts val="0"/>
                        </a:spcAft>
                      </a:pPr>
                      <a:r>
                        <a:rPr lang="fr-FR" sz="1200">
                          <a:effectLst/>
                        </a:rPr>
                        <a:t>144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186</a:t>
                      </a:r>
                      <a:endParaRPr lang="fr-FR" sz="1100" dirty="0">
                        <a:effectLst/>
                        <a:latin typeface="Calibri"/>
                        <a:ea typeface="Calibri"/>
                        <a:cs typeface="Times New Roman"/>
                      </a:endParaRPr>
                    </a:p>
                  </a:txBody>
                  <a:tcPr marL="67597" marR="67597" marT="0" marB="0" anchor="ctr">
                    <a:solidFill>
                      <a:srgbClr val="00B0F0"/>
                    </a:solidFill>
                  </a:tcPr>
                </a:tc>
                <a:tc>
                  <a:txBody>
                    <a:bodyPr/>
                    <a:lstStyle/>
                    <a:p>
                      <a:pPr algn="ctr">
                        <a:lnSpc>
                          <a:spcPct val="115000"/>
                        </a:lnSpc>
                        <a:spcAft>
                          <a:spcPts val="0"/>
                        </a:spcAft>
                      </a:pPr>
                      <a:r>
                        <a:rPr lang="fr-FR" sz="1200" dirty="0">
                          <a:effectLst/>
                        </a:rPr>
                        <a:t>493</a:t>
                      </a:r>
                      <a:endParaRPr lang="fr-FR" sz="1100" dirty="0">
                        <a:effectLst/>
                        <a:latin typeface="Calibri"/>
                        <a:ea typeface="Calibri"/>
                        <a:cs typeface="Times New Roman"/>
                      </a:endParaRPr>
                    </a:p>
                  </a:txBody>
                  <a:tcPr marL="67597" marR="67597" marT="0" marB="0" anchor="ctr">
                    <a:solidFill>
                      <a:srgbClr val="00B0F0"/>
                    </a:solidFill>
                  </a:tcPr>
                </a:tc>
                <a:tc>
                  <a:txBody>
                    <a:bodyPr/>
                    <a:lstStyle/>
                    <a:p>
                      <a:pPr algn="ctr">
                        <a:lnSpc>
                          <a:spcPct val="115000"/>
                        </a:lnSpc>
                        <a:spcAft>
                          <a:spcPts val="0"/>
                        </a:spcAft>
                      </a:pPr>
                      <a:r>
                        <a:rPr lang="fr-FR" sz="1200">
                          <a:effectLst/>
                        </a:rPr>
                        <a:t>97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88</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120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100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99</a:t>
                      </a:r>
                      <a:endParaRPr lang="fr-FR" sz="1100">
                        <a:effectLst/>
                        <a:latin typeface="Calibri"/>
                        <a:ea typeface="Calibri"/>
                        <a:cs typeface="Times New Roman"/>
                      </a:endParaRPr>
                    </a:p>
                  </a:txBody>
                  <a:tcPr marL="67597" marR="67597" marT="0" marB="0" anchor="ctr"/>
                </a:tc>
                <a:extLst>
                  <a:ext uri="{0D108BD9-81ED-4DB2-BD59-A6C34878D82A}">
                    <a16:rowId xmlns:a16="http://schemas.microsoft.com/office/drawing/2014/main" xmlns="" val="10004"/>
                  </a:ext>
                </a:extLst>
              </a:tr>
              <a:tr h="360897">
                <a:tc>
                  <a:txBody>
                    <a:bodyPr/>
                    <a:lstStyle/>
                    <a:p>
                      <a:pPr algn="ctr">
                        <a:lnSpc>
                          <a:spcPct val="115000"/>
                        </a:lnSpc>
                        <a:spcAft>
                          <a:spcPts val="0"/>
                        </a:spcAft>
                      </a:pPr>
                      <a:r>
                        <a:rPr lang="fr-FR" sz="1200">
                          <a:effectLst/>
                        </a:rPr>
                        <a:t>S/Mar</a:t>
                      </a:r>
                      <a:endParaRPr lang="fr-FR" sz="1100">
                        <a:effectLst/>
                      </a:endParaRPr>
                    </a:p>
                    <a:p>
                      <a:pPr algn="ctr">
                        <a:lnSpc>
                          <a:spcPct val="115000"/>
                        </a:lnSpc>
                        <a:spcAft>
                          <a:spcPts val="0"/>
                        </a:spcAft>
                      </a:pPr>
                      <a:r>
                        <a:rPr lang="fr-FR" sz="1000">
                          <a:effectLst/>
                        </a:rPr>
                        <a:t>(120)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28</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40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79</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94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66</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61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184</a:t>
                      </a:r>
                      <a:endParaRPr lang="fr-FR" sz="1100" dirty="0">
                        <a:effectLst/>
                        <a:latin typeface="Calibri"/>
                        <a:ea typeface="Calibri"/>
                        <a:cs typeface="Times New Roman"/>
                      </a:endParaRPr>
                    </a:p>
                  </a:txBody>
                  <a:tcPr marL="67597" marR="67597" marT="0" marB="0" anchor="ctr">
                    <a:solidFill>
                      <a:srgbClr val="00B050"/>
                    </a:solidFill>
                  </a:tcPr>
                </a:tc>
                <a:tc>
                  <a:txBody>
                    <a:bodyPr/>
                    <a:lstStyle/>
                    <a:p>
                      <a:pPr algn="ctr">
                        <a:lnSpc>
                          <a:spcPct val="115000"/>
                        </a:lnSpc>
                        <a:spcAft>
                          <a:spcPts val="0"/>
                        </a:spcAft>
                      </a:pPr>
                      <a:r>
                        <a:rPr lang="fr-FR" sz="1200">
                          <a:effectLst/>
                        </a:rPr>
                        <a:t>74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55</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16</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37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704</a:t>
                      </a:r>
                      <a:endParaRPr lang="fr-FR" sz="1100" dirty="0">
                        <a:effectLst/>
                        <a:latin typeface="Calibri"/>
                        <a:ea typeface="Calibri"/>
                        <a:cs typeface="Times New Roman"/>
                      </a:endParaRPr>
                    </a:p>
                  </a:txBody>
                  <a:tcPr marL="67597" marR="67597" marT="0" marB="0" anchor="ctr">
                    <a:solidFill>
                      <a:srgbClr val="00B050"/>
                    </a:solidFill>
                  </a:tcPr>
                </a:tc>
                <a:extLst>
                  <a:ext uri="{0D108BD9-81ED-4DB2-BD59-A6C34878D82A}">
                    <a16:rowId xmlns:a16="http://schemas.microsoft.com/office/drawing/2014/main" xmlns="" val="10005"/>
                  </a:ext>
                </a:extLst>
              </a:tr>
              <a:tr h="360897">
                <a:tc>
                  <a:txBody>
                    <a:bodyPr/>
                    <a:lstStyle/>
                    <a:p>
                      <a:pPr algn="ctr">
                        <a:lnSpc>
                          <a:spcPct val="115000"/>
                        </a:lnSpc>
                        <a:spcAft>
                          <a:spcPts val="0"/>
                        </a:spcAft>
                      </a:pPr>
                      <a:r>
                        <a:rPr lang="fr-FR" sz="1200">
                          <a:effectLst/>
                        </a:rPr>
                        <a:t>S/Ent</a:t>
                      </a:r>
                      <a:endParaRPr lang="fr-FR" sz="1100">
                        <a:effectLst/>
                      </a:endParaRPr>
                    </a:p>
                    <a:p>
                      <a:pPr algn="ctr">
                        <a:lnSpc>
                          <a:spcPct val="115000"/>
                        </a:lnSpc>
                        <a:spcAft>
                          <a:spcPts val="0"/>
                        </a:spcAft>
                      </a:pPr>
                      <a:r>
                        <a:rPr lang="fr-FR" sz="1000">
                          <a:effectLst/>
                        </a:rPr>
                        <a:t>(63)</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44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47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47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97</a:t>
                      </a:r>
                      <a:endParaRPr lang="fr-FR" sz="1100" dirty="0">
                        <a:effectLst/>
                        <a:latin typeface="Calibri"/>
                        <a:ea typeface="Calibri"/>
                        <a:cs typeface="Times New Roman"/>
                      </a:endParaRPr>
                    </a:p>
                  </a:txBody>
                  <a:tcPr marL="67597" marR="67597" marT="0" marB="0" anchor="ctr">
                    <a:solidFill>
                      <a:schemeClr val="accent6">
                        <a:lumMod val="60000"/>
                        <a:lumOff val="40000"/>
                      </a:schemeClr>
                    </a:solidFill>
                  </a:tcPr>
                </a:tc>
                <a:tc>
                  <a:txBody>
                    <a:bodyPr/>
                    <a:lstStyle/>
                    <a:p>
                      <a:pPr algn="ctr">
                        <a:lnSpc>
                          <a:spcPct val="115000"/>
                        </a:lnSpc>
                        <a:spcAft>
                          <a:spcPts val="0"/>
                        </a:spcAft>
                      </a:pPr>
                      <a:r>
                        <a:rPr lang="fr-FR" sz="1200" dirty="0">
                          <a:effectLst/>
                        </a:rPr>
                        <a:t>75</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51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176</a:t>
                      </a:r>
                      <a:endParaRPr lang="fr-FR" sz="1100" dirty="0">
                        <a:effectLst/>
                        <a:latin typeface="Calibri"/>
                        <a:ea typeface="Calibri"/>
                        <a:cs typeface="Times New Roman"/>
                      </a:endParaRPr>
                    </a:p>
                  </a:txBody>
                  <a:tcPr marL="67597" marR="67597" marT="0" marB="0" anchor="ctr">
                    <a:solidFill>
                      <a:schemeClr val="accent6">
                        <a:lumMod val="60000"/>
                        <a:lumOff val="40000"/>
                      </a:schemeClr>
                    </a:solidFill>
                  </a:tcPr>
                </a:tc>
                <a:tc>
                  <a:txBody>
                    <a:bodyPr/>
                    <a:lstStyle/>
                    <a:p>
                      <a:pPr algn="ctr">
                        <a:lnSpc>
                          <a:spcPct val="115000"/>
                        </a:lnSpc>
                        <a:spcAft>
                          <a:spcPts val="0"/>
                        </a:spcAft>
                      </a:pPr>
                      <a:r>
                        <a:rPr lang="fr-FR" sz="1200">
                          <a:effectLst/>
                        </a:rPr>
                        <a:t>10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dirty="0">
                          <a:effectLst/>
                        </a:rPr>
                        <a:t>74</a:t>
                      </a:r>
                      <a:endParaRPr lang="fr-FR" sz="1100" dirty="0">
                        <a:effectLst/>
                        <a:latin typeface="Calibri"/>
                        <a:ea typeface="Calibri"/>
                        <a:cs typeface="Times New Roman"/>
                      </a:endParaRPr>
                    </a:p>
                  </a:txBody>
                  <a:tcPr marL="67597" marR="67597" marT="0" marB="0" anchor="ctr">
                    <a:solidFill>
                      <a:schemeClr val="accent6">
                        <a:lumMod val="60000"/>
                        <a:lumOff val="40000"/>
                      </a:schemeClr>
                    </a:solidFill>
                  </a:tcPr>
                </a:tc>
                <a:tc>
                  <a:txBody>
                    <a:bodyPr/>
                    <a:lstStyle/>
                    <a:p>
                      <a:pPr algn="ctr">
                        <a:lnSpc>
                          <a:spcPct val="115000"/>
                        </a:lnSpc>
                        <a:spcAft>
                          <a:spcPts val="0"/>
                        </a:spcAft>
                      </a:pPr>
                      <a:r>
                        <a:rPr lang="fr-FR" sz="1200">
                          <a:effectLst/>
                        </a:rPr>
                        <a:t>46</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51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200">
                          <a:effectLst/>
                        </a:rPr>
                        <a:t>42</a:t>
                      </a:r>
                      <a:endParaRPr lang="fr-FR" sz="1100">
                        <a:effectLst/>
                        <a:latin typeface="Calibri"/>
                        <a:ea typeface="Calibri"/>
                        <a:cs typeface="Times New Roman"/>
                      </a:endParaRPr>
                    </a:p>
                  </a:txBody>
                  <a:tcPr marL="67597" marR="67597" marT="0" marB="0" anchor="ctr"/>
                </a:tc>
                <a:extLst>
                  <a:ext uri="{0D108BD9-81ED-4DB2-BD59-A6C34878D82A}">
                    <a16:rowId xmlns:a16="http://schemas.microsoft.com/office/drawing/2014/main" xmlns="" val="10006"/>
                  </a:ext>
                </a:extLst>
              </a:tr>
              <a:tr h="493975">
                <a:tc>
                  <a:txBody>
                    <a:bodyPr/>
                    <a:lstStyle/>
                    <a:p>
                      <a:pPr algn="ctr">
                        <a:lnSpc>
                          <a:spcPct val="115000"/>
                        </a:lnSpc>
                        <a:spcAft>
                          <a:spcPts val="0"/>
                        </a:spcAft>
                      </a:pPr>
                      <a:r>
                        <a:rPr lang="fr-FR" sz="1000">
                          <a:effectLst/>
                        </a:rPr>
                        <a:t>Total DPAE</a:t>
                      </a:r>
                      <a:endParaRPr lang="fr-FR" sz="1100">
                        <a:effectLst/>
                      </a:endParaRPr>
                    </a:p>
                    <a:p>
                      <a:pPr algn="ctr">
                        <a:lnSpc>
                          <a:spcPct val="115000"/>
                        </a:lnSpc>
                        <a:spcAft>
                          <a:spcPts val="0"/>
                        </a:spcAft>
                      </a:pPr>
                      <a:r>
                        <a:rPr lang="fr-FR" sz="1000">
                          <a:effectLst/>
                        </a:rPr>
                        <a:t>(1241)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dirty="0">
                          <a:solidFill>
                            <a:schemeClr val="bg1"/>
                          </a:solidFill>
                          <a:effectLst/>
                        </a:rPr>
                        <a:t>1577</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tc>
                  <a:txBody>
                    <a:bodyPr/>
                    <a:lstStyle/>
                    <a:p>
                      <a:pPr algn="ctr">
                        <a:lnSpc>
                          <a:spcPct val="115000"/>
                        </a:lnSpc>
                        <a:spcAft>
                          <a:spcPts val="0"/>
                        </a:spcAft>
                      </a:pPr>
                      <a:r>
                        <a:rPr lang="fr-FR" sz="1000">
                          <a:effectLst/>
                        </a:rPr>
                        <a:t>732</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1044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dirty="0">
                          <a:solidFill>
                            <a:schemeClr val="bg1"/>
                          </a:solidFill>
                          <a:effectLst/>
                        </a:rPr>
                        <a:t>1650</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tc>
                  <a:txBody>
                    <a:bodyPr/>
                    <a:lstStyle/>
                    <a:p>
                      <a:pPr algn="ctr">
                        <a:lnSpc>
                          <a:spcPct val="115000"/>
                        </a:lnSpc>
                        <a:spcAft>
                          <a:spcPts val="0"/>
                        </a:spcAft>
                      </a:pPr>
                      <a:r>
                        <a:rPr lang="fr-FR" sz="1000">
                          <a:effectLst/>
                        </a:rPr>
                        <a:t>1069</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1084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dirty="0">
                          <a:solidFill>
                            <a:schemeClr val="bg1"/>
                          </a:solidFill>
                          <a:effectLst/>
                        </a:rPr>
                        <a:t>2770</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tc>
                  <a:txBody>
                    <a:bodyPr/>
                    <a:lstStyle/>
                    <a:p>
                      <a:pPr algn="ctr">
                        <a:lnSpc>
                          <a:spcPct val="115000"/>
                        </a:lnSpc>
                        <a:spcAft>
                          <a:spcPts val="0"/>
                        </a:spcAft>
                      </a:pPr>
                      <a:r>
                        <a:rPr lang="fr-FR" sz="1000">
                          <a:effectLst/>
                        </a:rPr>
                        <a:t>999</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935</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767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713</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dirty="0">
                          <a:solidFill>
                            <a:schemeClr val="bg1"/>
                          </a:solidFill>
                          <a:effectLst/>
                        </a:rPr>
                        <a:t>1555</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extLst>
                  <a:ext uri="{0D108BD9-81ED-4DB2-BD59-A6C34878D82A}">
                    <a16:rowId xmlns:a16="http://schemas.microsoft.com/office/drawing/2014/main" xmlns="" val="10007"/>
                  </a:ext>
                </a:extLst>
              </a:tr>
              <a:tr h="493975">
                <a:tc>
                  <a:txBody>
                    <a:bodyPr/>
                    <a:lstStyle/>
                    <a:p>
                      <a:pPr algn="ctr">
                        <a:lnSpc>
                          <a:spcPct val="115000"/>
                        </a:lnSpc>
                        <a:spcAft>
                          <a:spcPts val="0"/>
                        </a:spcAft>
                      </a:pPr>
                      <a:r>
                        <a:rPr lang="fr-FR" sz="1000" dirty="0">
                          <a:effectLst/>
                        </a:rPr>
                        <a:t>DPAE hors </a:t>
                      </a:r>
                      <a:r>
                        <a:rPr lang="fr-FR" sz="1000" dirty="0" smtClean="0">
                          <a:effectLst/>
                        </a:rPr>
                        <a:t>Agri/Pêche</a:t>
                      </a:r>
                      <a:endParaRPr lang="fr-FR" sz="1100" dirty="0">
                        <a:effectLst/>
                      </a:endParaRPr>
                    </a:p>
                    <a:p>
                      <a:pPr algn="ctr">
                        <a:lnSpc>
                          <a:spcPct val="115000"/>
                        </a:lnSpc>
                        <a:spcAft>
                          <a:spcPts val="0"/>
                        </a:spcAft>
                      </a:pPr>
                      <a:r>
                        <a:rPr lang="fr-FR" sz="1000" dirty="0">
                          <a:effectLst/>
                        </a:rPr>
                        <a:t>(961)</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513</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635</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956</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1580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961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990</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2687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896</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834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603</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432</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439</a:t>
                      </a:r>
                      <a:endParaRPr lang="fr-FR" sz="1100">
                        <a:effectLst/>
                        <a:latin typeface="Calibri"/>
                        <a:ea typeface="Calibri"/>
                        <a:cs typeface="Times New Roman"/>
                      </a:endParaRPr>
                    </a:p>
                  </a:txBody>
                  <a:tcPr marL="67597" marR="67597" marT="0" marB="0" anchor="ctr"/>
                </a:tc>
                <a:extLst>
                  <a:ext uri="{0D108BD9-81ED-4DB2-BD59-A6C34878D82A}">
                    <a16:rowId xmlns:a16="http://schemas.microsoft.com/office/drawing/2014/main" xmlns="" val="10008"/>
                  </a:ext>
                </a:extLst>
              </a:tr>
              <a:tr h="493975">
                <a:tc rowSpan="2">
                  <a:txBody>
                    <a:bodyPr/>
                    <a:lstStyle/>
                    <a:p>
                      <a:pPr algn="ctr">
                        <a:lnSpc>
                          <a:spcPct val="115000"/>
                        </a:lnSpc>
                        <a:spcAft>
                          <a:spcPts val="0"/>
                        </a:spcAft>
                      </a:pPr>
                      <a:r>
                        <a:rPr lang="fr-FR" sz="1000">
                          <a:effectLst/>
                        </a:rPr>
                        <a:t>Évolution DEFM</a:t>
                      </a:r>
                      <a:endParaRPr lang="fr-FR" sz="1100">
                        <a:effectLst/>
                        <a:latin typeface="Calibri"/>
                        <a:ea typeface="Calibri"/>
                        <a:cs typeface="Times New Roman"/>
                      </a:endParaRPr>
                    </a:p>
                  </a:txBody>
                  <a:tcPr marL="67597" marR="67597" marT="0" marB="0" anchor="ctr"/>
                </a:tc>
                <a:tc rowSpan="2">
                  <a:txBody>
                    <a:bodyPr/>
                    <a:lstStyle/>
                    <a:p>
                      <a:pPr algn="ctr">
                        <a:lnSpc>
                          <a:spcPct val="115000"/>
                        </a:lnSpc>
                        <a:spcAft>
                          <a:spcPts val="0"/>
                        </a:spcAft>
                      </a:pPr>
                      <a:r>
                        <a:rPr lang="fr-FR" sz="1000">
                          <a:effectLst/>
                        </a:rPr>
                        <a:t>3139</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3084</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2937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2676</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2592</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2511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2436</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2457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2637</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2891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3141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3143</a:t>
                      </a:r>
                      <a:endParaRPr lang="fr-FR" sz="1100">
                        <a:effectLst/>
                        <a:latin typeface="Calibri"/>
                        <a:ea typeface="Calibri"/>
                        <a:cs typeface="Times New Roman"/>
                      </a:endParaRPr>
                    </a:p>
                  </a:txBody>
                  <a:tcPr marL="67597" marR="67597" marT="0" marB="0" anchor="ctr"/>
                </a:tc>
                <a:extLst>
                  <a:ext uri="{0D108BD9-81ED-4DB2-BD59-A6C34878D82A}">
                    <a16:rowId xmlns:a16="http://schemas.microsoft.com/office/drawing/2014/main" xmlns="" val="10009"/>
                  </a:ext>
                </a:extLst>
              </a:tr>
              <a:tr h="493975">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000">
                          <a:effectLst/>
                        </a:rPr>
                        <a:t>-55</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dirty="0">
                          <a:solidFill>
                            <a:schemeClr val="bg1"/>
                          </a:solidFill>
                          <a:effectLst/>
                        </a:rPr>
                        <a:t>-147</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tc>
                  <a:txBody>
                    <a:bodyPr/>
                    <a:lstStyle/>
                    <a:p>
                      <a:pPr algn="ctr">
                        <a:lnSpc>
                          <a:spcPct val="115000"/>
                        </a:lnSpc>
                        <a:spcAft>
                          <a:spcPts val="0"/>
                        </a:spcAft>
                      </a:pPr>
                      <a:r>
                        <a:rPr lang="fr-FR" sz="1000" dirty="0">
                          <a:solidFill>
                            <a:schemeClr val="bg1"/>
                          </a:solidFill>
                          <a:effectLst/>
                        </a:rPr>
                        <a:t>-261</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tc>
                  <a:txBody>
                    <a:bodyPr/>
                    <a:lstStyle/>
                    <a:p>
                      <a:pPr algn="ctr">
                        <a:lnSpc>
                          <a:spcPct val="115000"/>
                        </a:lnSpc>
                        <a:spcAft>
                          <a:spcPts val="0"/>
                        </a:spcAft>
                      </a:pPr>
                      <a:r>
                        <a:rPr lang="fr-FR" sz="1000" dirty="0">
                          <a:effectLst/>
                        </a:rPr>
                        <a:t>-84</a:t>
                      </a:r>
                      <a:endParaRPr lang="fr-FR" sz="1100" dirty="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-81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-75</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a:effectLst/>
                        </a:rPr>
                        <a:t>+21</a:t>
                      </a:r>
                      <a:endParaRPr lang="fr-FR" sz="1100">
                        <a:effectLst/>
                        <a:latin typeface="Calibri"/>
                        <a:ea typeface="Calibri"/>
                        <a:cs typeface="Times New Roman"/>
                      </a:endParaRPr>
                    </a:p>
                  </a:txBody>
                  <a:tcPr marL="67597" marR="67597" marT="0" marB="0" anchor="ctr"/>
                </a:tc>
                <a:tc>
                  <a:txBody>
                    <a:bodyPr/>
                    <a:lstStyle/>
                    <a:p>
                      <a:pPr algn="ctr">
                        <a:lnSpc>
                          <a:spcPct val="115000"/>
                        </a:lnSpc>
                        <a:spcAft>
                          <a:spcPts val="0"/>
                        </a:spcAft>
                      </a:pPr>
                      <a:r>
                        <a:rPr lang="fr-FR" sz="1000" dirty="0">
                          <a:solidFill>
                            <a:schemeClr val="bg1"/>
                          </a:solidFill>
                          <a:effectLst/>
                        </a:rPr>
                        <a:t>+180</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tc>
                  <a:txBody>
                    <a:bodyPr/>
                    <a:lstStyle/>
                    <a:p>
                      <a:pPr algn="ctr">
                        <a:lnSpc>
                          <a:spcPct val="115000"/>
                        </a:lnSpc>
                        <a:spcAft>
                          <a:spcPts val="0"/>
                        </a:spcAft>
                      </a:pPr>
                      <a:r>
                        <a:rPr lang="fr-FR" sz="1000" dirty="0">
                          <a:solidFill>
                            <a:schemeClr val="bg1"/>
                          </a:solidFill>
                          <a:effectLst/>
                        </a:rPr>
                        <a:t>+254</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tc>
                  <a:txBody>
                    <a:bodyPr/>
                    <a:lstStyle/>
                    <a:p>
                      <a:pPr algn="ctr">
                        <a:lnSpc>
                          <a:spcPct val="115000"/>
                        </a:lnSpc>
                        <a:spcAft>
                          <a:spcPts val="0"/>
                        </a:spcAft>
                      </a:pPr>
                      <a:r>
                        <a:rPr lang="fr-FR" sz="1000" dirty="0">
                          <a:solidFill>
                            <a:schemeClr val="bg1"/>
                          </a:solidFill>
                          <a:effectLst/>
                        </a:rPr>
                        <a:t>+250</a:t>
                      </a:r>
                      <a:endParaRPr lang="fr-FR" sz="1100" dirty="0">
                        <a:solidFill>
                          <a:schemeClr val="bg1"/>
                        </a:solidFill>
                        <a:effectLst/>
                        <a:latin typeface="Calibri"/>
                        <a:ea typeface="Calibri"/>
                        <a:cs typeface="Times New Roman"/>
                      </a:endParaRPr>
                    </a:p>
                  </a:txBody>
                  <a:tcPr marL="67597" marR="67597" marT="0" marB="0" anchor="ctr">
                    <a:solidFill>
                      <a:srgbClr val="FF0000"/>
                    </a:solidFill>
                  </a:tcPr>
                </a:tc>
                <a:tc>
                  <a:txBody>
                    <a:bodyPr/>
                    <a:lstStyle/>
                    <a:p>
                      <a:pPr algn="ctr">
                        <a:lnSpc>
                          <a:spcPct val="115000"/>
                        </a:lnSpc>
                        <a:spcAft>
                          <a:spcPts val="0"/>
                        </a:spcAft>
                      </a:pPr>
                      <a:r>
                        <a:rPr lang="fr-FR" sz="1000" dirty="0">
                          <a:effectLst/>
                        </a:rPr>
                        <a:t>+2</a:t>
                      </a:r>
                      <a:endParaRPr lang="fr-FR" sz="1100" dirty="0">
                        <a:effectLst/>
                        <a:latin typeface="Calibri"/>
                        <a:ea typeface="Calibri"/>
                        <a:cs typeface="Times New Roman"/>
                      </a:endParaRPr>
                    </a:p>
                  </a:txBody>
                  <a:tcPr marL="67597" marR="67597" marT="0" marB="0" anchor="ctr"/>
                </a:tc>
                <a:extLst>
                  <a:ext uri="{0D108BD9-81ED-4DB2-BD59-A6C34878D82A}">
                    <a16:rowId xmlns:a16="http://schemas.microsoft.com/office/drawing/2014/main" xmlns="" val="10010"/>
                  </a:ext>
                </a:extLst>
              </a:tr>
            </a:tbl>
          </a:graphicData>
        </a:graphic>
      </p:graphicFrame>
      <p:pic>
        <p:nvPicPr>
          <p:cNvPr id="5"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6021288"/>
            <a:ext cx="572914" cy="54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7397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EN </a:t>
            </a:r>
            <a:r>
              <a:rPr lang="fr-FR" dirty="0"/>
              <a:t>É</a:t>
            </a:r>
            <a:r>
              <a:rPr lang="fr-FR" dirty="0" smtClean="0"/>
              <a:t>LABORANT UNE OFFRE DE FORMATION ADAPTÉE</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smtClean="0"/>
              <a:t>Par blocs de compétences,</a:t>
            </a:r>
          </a:p>
          <a:p>
            <a:pPr algn="just"/>
            <a:r>
              <a:rPr lang="fr-FR" dirty="0" smtClean="0"/>
              <a:t>Par parcours progressifs, constitués de modules </a:t>
            </a:r>
            <a:r>
              <a:rPr lang="fr-FR" dirty="0" err="1" smtClean="0"/>
              <a:t>certifiants</a:t>
            </a:r>
            <a:r>
              <a:rPr lang="fr-FR" dirty="0" smtClean="0"/>
              <a:t>, capitalisables : </a:t>
            </a:r>
          </a:p>
          <a:p>
            <a:pPr lvl="2" algn="just"/>
            <a:r>
              <a:rPr lang="fr-FR" dirty="0" smtClean="0"/>
              <a:t>Permettant d’accéder à la qualification de l’emploi-métier visé, </a:t>
            </a:r>
          </a:p>
          <a:p>
            <a:pPr lvl="2" algn="just"/>
            <a:r>
              <a:rPr lang="fr-FR" dirty="0"/>
              <a:t>P</a:t>
            </a:r>
            <a:r>
              <a:rPr lang="fr-FR" dirty="0" smtClean="0"/>
              <a:t>rogrammés sur un ou plusieurs exercices, </a:t>
            </a:r>
          </a:p>
          <a:p>
            <a:pPr algn="just"/>
            <a:r>
              <a:rPr lang="fr-FR" dirty="0" smtClean="0"/>
              <a:t>En organisant des combinatoires de certifications:</a:t>
            </a:r>
          </a:p>
          <a:p>
            <a:pPr lvl="2" algn="just"/>
            <a:r>
              <a:rPr lang="fr-FR" dirty="0" smtClean="0"/>
              <a:t>Dans un même métier pour gérer les spécialisation et/ou les progressions de carrière, </a:t>
            </a:r>
          </a:p>
          <a:p>
            <a:pPr lvl="2" algn="just"/>
            <a:r>
              <a:rPr lang="fr-FR" dirty="0" smtClean="0"/>
              <a:t>Dans le cadre de la multi-activité comme par exemple la </a:t>
            </a:r>
            <a:r>
              <a:rPr lang="fr-FR" smtClean="0"/>
              <a:t>double compétence </a:t>
            </a:r>
            <a:r>
              <a:rPr lang="fr-FR" dirty="0" smtClean="0"/>
              <a:t>de réceptionniste et de serveur en restauration demandée par les établissements de petite taille.</a:t>
            </a:r>
            <a:endParaRPr lang="fr-FR" dirty="0"/>
          </a:p>
        </p:txBody>
      </p:sp>
    </p:spTree>
    <p:extLst>
      <p:ext uri="{BB962C8B-B14F-4D97-AF65-F5344CB8AC3E}">
        <p14:creationId xmlns:p14="http://schemas.microsoft.com/office/powerpoint/2010/main" val="216087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EVALUER LE RAPPORT </a:t>
            </a:r>
            <a:br>
              <a:rPr lang="fr-FR" dirty="0" smtClean="0"/>
            </a:br>
            <a:r>
              <a:rPr lang="fr-FR" dirty="0" smtClean="0"/>
              <a:t>EMPLOI-COMPÉTENCES</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823637493"/>
              </p:ext>
            </p:extLst>
          </p:nvPr>
        </p:nvGraphicFramePr>
        <p:xfrm>
          <a:off x="1043608" y="1988840"/>
          <a:ext cx="7080576" cy="3872288"/>
        </p:xfrm>
        <a:graphic>
          <a:graphicData uri="http://schemas.openxmlformats.org/drawingml/2006/table">
            <a:tbl>
              <a:tblPr firstRow="1" firstCol="1" bandRow="1">
                <a:tableStyleId>{5C22544A-7EE6-4342-B048-85BDC9FD1C3A}</a:tableStyleId>
              </a:tblPr>
              <a:tblGrid>
                <a:gridCol w="851444">
                  <a:extLst>
                    <a:ext uri="{9D8B030D-6E8A-4147-A177-3AD203B41FA5}">
                      <a16:colId xmlns:a16="http://schemas.microsoft.com/office/drawing/2014/main" xmlns="" val="20000"/>
                    </a:ext>
                  </a:extLst>
                </a:gridCol>
                <a:gridCol w="851444">
                  <a:extLst>
                    <a:ext uri="{9D8B030D-6E8A-4147-A177-3AD203B41FA5}">
                      <a16:colId xmlns:a16="http://schemas.microsoft.com/office/drawing/2014/main" xmlns="" val="20001"/>
                    </a:ext>
                  </a:extLst>
                </a:gridCol>
                <a:gridCol w="447906">
                  <a:extLst>
                    <a:ext uri="{9D8B030D-6E8A-4147-A177-3AD203B41FA5}">
                      <a16:colId xmlns:a16="http://schemas.microsoft.com/office/drawing/2014/main" xmlns="" val="20002"/>
                    </a:ext>
                  </a:extLst>
                </a:gridCol>
                <a:gridCol w="447906">
                  <a:extLst>
                    <a:ext uri="{9D8B030D-6E8A-4147-A177-3AD203B41FA5}">
                      <a16:colId xmlns:a16="http://schemas.microsoft.com/office/drawing/2014/main" xmlns="" val="20003"/>
                    </a:ext>
                  </a:extLst>
                </a:gridCol>
                <a:gridCol w="447906">
                  <a:extLst>
                    <a:ext uri="{9D8B030D-6E8A-4147-A177-3AD203B41FA5}">
                      <a16:colId xmlns:a16="http://schemas.microsoft.com/office/drawing/2014/main" xmlns="" val="20004"/>
                    </a:ext>
                  </a:extLst>
                </a:gridCol>
                <a:gridCol w="447906">
                  <a:extLst>
                    <a:ext uri="{9D8B030D-6E8A-4147-A177-3AD203B41FA5}">
                      <a16:colId xmlns:a16="http://schemas.microsoft.com/office/drawing/2014/main" xmlns="" val="20005"/>
                    </a:ext>
                  </a:extLst>
                </a:gridCol>
                <a:gridCol w="448610">
                  <a:extLst>
                    <a:ext uri="{9D8B030D-6E8A-4147-A177-3AD203B41FA5}">
                      <a16:colId xmlns:a16="http://schemas.microsoft.com/office/drawing/2014/main" xmlns="" val="20006"/>
                    </a:ext>
                  </a:extLst>
                </a:gridCol>
                <a:gridCol w="448610">
                  <a:extLst>
                    <a:ext uri="{9D8B030D-6E8A-4147-A177-3AD203B41FA5}">
                      <a16:colId xmlns:a16="http://schemas.microsoft.com/office/drawing/2014/main" xmlns="" val="20007"/>
                    </a:ext>
                  </a:extLst>
                </a:gridCol>
                <a:gridCol w="447906">
                  <a:extLst>
                    <a:ext uri="{9D8B030D-6E8A-4147-A177-3AD203B41FA5}">
                      <a16:colId xmlns:a16="http://schemas.microsoft.com/office/drawing/2014/main" xmlns="" val="20008"/>
                    </a:ext>
                  </a:extLst>
                </a:gridCol>
                <a:gridCol w="447906">
                  <a:extLst>
                    <a:ext uri="{9D8B030D-6E8A-4147-A177-3AD203B41FA5}">
                      <a16:colId xmlns:a16="http://schemas.microsoft.com/office/drawing/2014/main" xmlns="" val="20009"/>
                    </a:ext>
                  </a:extLst>
                </a:gridCol>
                <a:gridCol w="448610">
                  <a:extLst>
                    <a:ext uri="{9D8B030D-6E8A-4147-A177-3AD203B41FA5}">
                      <a16:colId xmlns:a16="http://schemas.microsoft.com/office/drawing/2014/main" xmlns="" val="20010"/>
                    </a:ext>
                  </a:extLst>
                </a:gridCol>
                <a:gridCol w="448610">
                  <a:extLst>
                    <a:ext uri="{9D8B030D-6E8A-4147-A177-3AD203B41FA5}">
                      <a16:colId xmlns:a16="http://schemas.microsoft.com/office/drawing/2014/main" xmlns="" val="20011"/>
                    </a:ext>
                  </a:extLst>
                </a:gridCol>
                <a:gridCol w="447906">
                  <a:extLst>
                    <a:ext uri="{9D8B030D-6E8A-4147-A177-3AD203B41FA5}">
                      <a16:colId xmlns:a16="http://schemas.microsoft.com/office/drawing/2014/main" xmlns="" val="20012"/>
                    </a:ext>
                  </a:extLst>
                </a:gridCol>
                <a:gridCol w="447906">
                  <a:extLst>
                    <a:ext uri="{9D8B030D-6E8A-4147-A177-3AD203B41FA5}">
                      <a16:colId xmlns:a16="http://schemas.microsoft.com/office/drawing/2014/main" xmlns="" val="20013"/>
                    </a:ext>
                  </a:extLst>
                </a:gridCol>
              </a:tblGrid>
              <a:tr h="576064">
                <a:tc gridSpan="2">
                  <a:txBody>
                    <a:bodyPr/>
                    <a:lstStyle/>
                    <a:p>
                      <a:pPr algn="ctr">
                        <a:lnSpc>
                          <a:spcPct val="115000"/>
                        </a:lnSpc>
                        <a:spcAft>
                          <a:spcPts val="0"/>
                        </a:spcAft>
                      </a:pPr>
                      <a:r>
                        <a:rPr lang="fr-FR" sz="1200" dirty="0">
                          <a:effectLst/>
                        </a:rPr>
                        <a:t> </a:t>
                      </a:r>
                      <a:endParaRPr lang="fr-FR" sz="11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gn="ctr">
                        <a:lnSpc>
                          <a:spcPct val="115000"/>
                        </a:lnSpc>
                        <a:spcAft>
                          <a:spcPts val="0"/>
                        </a:spcAft>
                      </a:pPr>
                      <a:endParaRPr lang="fr-FR" sz="800" dirty="0" smtClean="0">
                        <a:effectLst/>
                      </a:endParaRPr>
                    </a:p>
                    <a:p>
                      <a:pPr algn="ctr">
                        <a:lnSpc>
                          <a:spcPct val="115000"/>
                        </a:lnSpc>
                        <a:spcAft>
                          <a:spcPts val="0"/>
                        </a:spcAft>
                      </a:pPr>
                      <a:r>
                        <a:rPr lang="fr-FR" sz="800" dirty="0" smtClean="0">
                          <a:effectLst/>
                        </a:rPr>
                        <a:t>Novembre </a:t>
                      </a:r>
                      <a:r>
                        <a:rPr lang="fr-FR" sz="800" dirty="0">
                          <a:effectLst/>
                        </a:rPr>
                        <a:t>15</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800" dirty="0" smtClean="0">
                        <a:effectLst/>
                      </a:endParaRPr>
                    </a:p>
                    <a:p>
                      <a:pPr algn="ctr">
                        <a:lnSpc>
                          <a:spcPct val="115000"/>
                        </a:lnSpc>
                        <a:spcAft>
                          <a:spcPts val="0"/>
                        </a:spcAft>
                      </a:pPr>
                      <a:r>
                        <a:rPr lang="fr-FR" sz="800" dirty="0" smtClean="0">
                          <a:effectLst/>
                        </a:rPr>
                        <a:t>Décembre </a:t>
                      </a:r>
                      <a:r>
                        <a:rPr lang="fr-FR" sz="800" dirty="0">
                          <a:effectLst/>
                        </a:rPr>
                        <a:t>15</a:t>
                      </a:r>
                      <a:endParaRPr lang="fr-FR"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FR" sz="800">
                          <a:effectLst/>
                        </a:rPr>
                        <a:t>Janvier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Février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Mars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Avril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Mai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Juin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Juillet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Août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Septembre 16</a:t>
                      </a:r>
                      <a:endParaRPr lang="fr-FR" sz="110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800">
                          <a:effectLst/>
                        </a:rPr>
                        <a:t>Octobre 16</a:t>
                      </a:r>
                      <a:endParaRPr lang="fr-FR"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18564">
                <a:tc gridSpan="2">
                  <a:txBody>
                    <a:bodyPr/>
                    <a:lstStyle/>
                    <a:p>
                      <a:pPr algn="just">
                        <a:lnSpc>
                          <a:spcPct val="115000"/>
                        </a:lnSpc>
                        <a:spcAft>
                          <a:spcPts val="0"/>
                        </a:spcAft>
                      </a:pPr>
                      <a:r>
                        <a:rPr lang="fr-FR" sz="1000">
                          <a:effectLst/>
                        </a:rPr>
                        <a:t>Total DEFM </a:t>
                      </a:r>
                      <a:endParaRPr lang="fr-FR" sz="1100">
                        <a:effectLst/>
                        <a:latin typeface="Calibri"/>
                        <a:ea typeface="Calibri"/>
                        <a:cs typeface="Times New Roman"/>
                      </a:endParaRPr>
                    </a:p>
                  </a:txBody>
                  <a:tcPr marL="68580" marR="68580" marT="0" marB="0"/>
                </a:tc>
                <a:tc hMerge="1">
                  <a:txBody>
                    <a:bodyPr/>
                    <a:lstStyle/>
                    <a:p>
                      <a:endParaRPr lang="fr-FR"/>
                    </a:p>
                  </a:txBody>
                  <a:tcPr/>
                </a:tc>
                <a:tc>
                  <a:txBody>
                    <a:bodyPr/>
                    <a:lstStyle/>
                    <a:p>
                      <a:pPr algn="just">
                        <a:lnSpc>
                          <a:spcPct val="115000"/>
                        </a:lnSpc>
                        <a:spcAft>
                          <a:spcPts val="0"/>
                        </a:spcAft>
                      </a:pPr>
                      <a:r>
                        <a:rPr lang="fr-FR" sz="1000">
                          <a:effectLst/>
                        </a:rPr>
                        <a:t>3141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3143</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3139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3084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2937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2679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2592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2511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2436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2457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2637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2891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397192">
                <a:tc rowSpan="3">
                  <a:txBody>
                    <a:bodyPr/>
                    <a:lstStyle/>
                    <a:p>
                      <a:pPr marL="71755" marR="71755" algn="just">
                        <a:lnSpc>
                          <a:spcPct val="115000"/>
                        </a:lnSpc>
                        <a:spcAft>
                          <a:spcPts val="0"/>
                        </a:spcAft>
                      </a:pPr>
                      <a:r>
                        <a:rPr lang="fr-FR" sz="1000">
                          <a:effectLst/>
                        </a:rPr>
                        <a:t>Qualification</a:t>
                      </a:r>
                      <a:endParaRPr lang="fr-FR" sz="1100">
                        <a:effectLst/>
                        <a:latin typeface="Calibri"/>
                        <a:ea typeface="Calibri"/>
                        <a:cs typeface="Times New Roman"/>
                      </a:endParaRPr>
                    </a:p>
                  </a:txBody>
                  <a:tcPr marL="68580" marR="68580" marT="0" marB="0" vert="vert"/>
                </a:tc>
                <a:tc>
                  <a:txBody>
                    <a:bodyPr/>
                    <a:lstStyle/>
                    <a:p>
                      <a:pPr algn="ctr">
                        <a:lnSpc>
                          <a:spcPct val="115000"/>
                        </a:lnSpc>
                        <a:spcAft>
                          <a:spcPts val="0"/>
                        </a:spcAft>
                      </a:pPr>
                      <a:r>
                        <a:rPr lang="fr-FR" sz="1000">
                          <a:effectLst/>
                        </a:rPr>
                        <a:t>Non qualifiés</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781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783</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779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774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746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717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690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659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b="1" dirty="0" smtClean="0">
                          <a:effectLst/>
                        </a:rPr>
                        <a:t>624</a:t>
                      </a:r>
                    </a:p>
                    <a:p>
                      <a:pPr algn="just">
                        <a:lnSpc>
                          <a:spcPct val="115000"/>
                        </a:lnSpc>
                        <a:spcAft>
                          <a:spcPts val="0"/>
                        </a:spcAft>
                      </a:pPr>
                      <a:r>
                        <a:rPr lang="fr-FR" sz="1000" b="1" dirty="0" smtClean="0">
                          <a:solidFill>
                            <a:srgbClr val="FF0000"/>
                          </a:solidFill>
                          <a:effectLst/>
                          <a:latin typeface="Calibri"/>
                          <a:ea typeface="Calibri"/>
                          <a:cs typeface="Times New Roman"/>
                        </a:rPr>
                        <a:t>-114</a:t>
                      </a:r>
                      <a:endParaRPr lang="fr-FR" sz="1100" b="1" dirty="0">
                        <a:solidFill>
                          <a:srgbClr val="FF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dirty="0">
                          <a:effectLst/>
                        </a:rPr>
                        <a:t>645</a:t>
                      </a:r>
                      <a:endParaRPr lang="fr-F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690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b="1" dirty="0">
                          <a:solidFill>
                            <a:srgbClr val="FF0000"/>
                          </a:solidFill>
                          <a:effectLst/>
                        </a:rPr>
                        <a:t>738</a:t>
                      </a:r>
                      <a:endParaRPr lang="fr-FR" sz="1100" b="1" dirty="0">
                        <a:solidFill>
                          <a:srgbClr val="FF0000"/>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318564">
                <a:tc vMerge="1">
                  <a:txBody>
                    <a:bodyPr/>
                    <a:lstStyle/>
                    <a:p>
                      <a:endParaRPr lang="fr-FR"/>
                    </a:p>
                  </a:txBody>
                  <a:tcPr/>
                </a:tc>
                <a:tc>
                  <a:txBody>
                    <a:bodyPr/>
                    <a:lstStyle/>
                    <a:p>
                      <a:pPr algn="ctr">
                        <a:lnSpc>
                          <a:spcPct val="115000"/>
                        </a:lnSpc>
                        <a:spcAft>
                          <a:spcPts val="1000"/>
                        </a:spcAft>
                      </a:pPr>
                      <a:r>
                        <a:rPr lang="fr-FR" sz="1000">
                          <a:effectLst/>
                        </a:rPr>
                        <a:t>Qualifiés</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2044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2041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b="1" dirty="0">
                          <a:solidFill>
                            <a:srgbClr val="FF0000"/>
                          </a:solidFill>
                          <a:effectLst/>
                        </a:rPr>
                        <a:t>2058</a:t>
                      </a:r>
                      <a:endParaRPr lang="fr-FR" sz="1100" b="1" dirty="0">
                        <a:solidFill>
                          <a:srgbClr val="FF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2016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1915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1701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1646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1599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b="1" dirty="0" smtClean="0">
                          <a:effectLst/>
                        </a:rPr>
                        <a:t>1553</a:t>
                      </a:r>
                    </a:p>
                    <a:p>
                      <a:pPr algn="just">
                        <a:lnSpc>
                          <a:spcPct val="115000"/>
                        </a:lnSpc>
                        <a:spcAft>
                          <a:spcPts val="0"/>
                        </a:spcAft>
                      </a:pPr>
                      <a:r>
                        <a:rPr lang="fr-FR" sz="1000" b="1" dirty="0" smtClean="0">
                          <a:solidFill>
                            <a:srgbClr val="FF0000"/>
                          </a:solidFill>
                          <a:effectLst/>
                          <a:latin typeface="Calibri"/>
                          <a:ea typeface="Calibri"/>
                          <a:cs typeface="Times New Roman"/>
                        </a:rPr>
                        <a:t>-505</a:t>
                      </a:r>
                      <a:endParaRPr lang="fr-FR" sz="1100" b="1" dirty="0">
                        <a:solidFill>
                          <a:srgbClr val="FF0000"/>
                        </a:solidFill>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1547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1667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1857</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318564">
                <a:tc vMerge="1">
                  <a:txBody>
                    <a:bodyPr/>
                    <a:lstStyle/>
                    <a:p>
                      <a:endParaRPr lang="fr-FR"/>
                    </a:p>
                  </a:txBody>
                  <a:tcPr/>
                </a:tc>
                <a:tc>
                  <a:txBody>
                    <a:bodyPr/>
                    <a:lstStyle/>
                    <a:p>
                      <a:pPr algn="ctr">
                        <a:lnSpc>
                          <a:spcPct val="115000"/>
                        </a:lnSpc>
                        <a:spcAft>
                          <a:spcPts val="0"/>
                        </a:spcAft>
                      </a:pPr>
                      <a:r>
                        <a:rPr lang="fr-FR" sz="1000">
                          <a:effectLst/>
                        </a:rPr>
                        <a:t>AMT/Cadre</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315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319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302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291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273</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254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254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245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252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261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267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286</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318564">
                <a:tc rowSpan="6">
                  <a:txBody>
                    <a:bodyPr/>
                    <a:lstStyle/>
                    <a:p>
                      <a:pPr marL="71755" marR="71755" algn="ctr">
                        <a:lnSpc>
                          <a:spcPct val="115000"/>
                        </a:lnSpc>
                        <a:spcAft>
                          <a:spcPts val="0"/>
                        </a:spcAft>
                      </a:pPr>
                      <a:r>
                        <a:rPr lang="fr-FR" sz="1000">
                          <a:effectLst/>
                        </a:rPr>
                        <a:t>Niveau  de formation</a:t>
                      </a:r>
                      <a:endParaRPr lang="fr-FR" sz="1100">
                        <a:effectLst/>
                        <a:latin typeface="Calibri"/>
                        <a:ea typeface="Calibri"/>
                        <a:cs typeface="Times New Roman"/>
                      </a:endParaRPr>
                    </a:p>
                  </a:txBody>
                  <a:tcPr marL="68580" marR="68580" marT="0" marB="0" vert="vert" anchor="ctr"/>
                </a:tc>
                <a:tc>
                  <a:txBody>
                    <a:bodyPr/>
                    <a:lstStyle/>
                    <a:p>
                      <a:pPr algn="ctr">
                        <a:lnSpc>
                          <a:spcPct val="115000"/>
                        </a:lnSpc>
                        <a:spcAft>
                          <a:spcPts val="0"/>
                        </a:spcAft>
                      </a:pPr>
                      <a:r>
                        <a:rPr lang="fr-FR" sz="1000">
                          <a:effectLst/>
                        </a:rPr>
                        <a:t>VI (illettré)</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194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188</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198</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183</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189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185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184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203</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318564">
                <a:tc vMerge="1">
                  <a:txBody>
                    <a:bodyPr/>
                    <a:lstStyle/>
                    <a:p>
                      <a:endParaRPr lang="fr-FR"/>
                    </a:p>
                  </a:txBody>
                  <a:tcPr/>
                </a:tc>
                <a:tc>
                  <a:txBody>
                    <a:bodyPr/>
                    <a:lstStyle/>
                    <a:p>
                      <a:pPr algn="ctr">
                        <a:lnSpc>
                          <a:spcPct val="115000"/>
                        </a:lnSpc>
                        <a:spcAft>
                          <a:spcPts val="0"/>
                        </a:spcAft>
                      </a:pPr>
                      <a:r>
                        <a:rPr lang="fr-FR" sz="1000">
                          <a:effectLst/>
                        </a:rPr>
                        <a:t>V bis</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190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184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180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175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166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155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147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149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159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171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318564">
                <a:tc vMerge="1">
                  <a:txBody>
                    <a:bodyPr/>
                    <a:lstStyle/>
                    <a:p>
                      <a:endParaRPr lang="fr-FR"/>
                    </a:p>
                  </a:txBody>
                  <a:tcPr/>
                </a:tc>
                <a:tc>
                  <a:txBody>
                    <a:bodyPr/>
                    <a:lstStyle/>
                    <a:p>
                      <a:pPr algn="ctr">
                        <a:lnSpc>
                          <a:spcPct val="115000"/>
                        </a:lnSpc>
                        <a:spcAft>
                          <a:spcPts val="0"/>
                        </a:spcAft>
                      </a:pPr>
                      <a:r>
                        <a:rPr lang="fr-FR" sz="1000">
                          <a:effectLst/>
                        </a:rPr>
                        <a:t>V (CAP)</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1450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1456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1457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1451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1383</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1241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1192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1168</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1117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1125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1181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1285</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318564">
                <a:tc vMerge="1">
                  <a:txBody>
                    <a:bodyPr/>
                    <a:lstStyle/>
                    <a:p>
                      <a:endParaRPr lang="fr-FR"/>
                    </a:p>
                  </a:txBody>
                  <a:tcPr/>
                </a:tc>
                <a:tc>
                  <a:txBody>
                    <a:bodyPr/>
                    <a:lstStyle/>
                    <a:p>
                      <a:pPr algn="ctr">
                        <a:lnSpc>
                          <a:spcPct val="115000"/>
                        </a:lnSpc>
                        <a:spcAft>
                          <a:spcPts val="0"/>
                        </a:spcAft>
                      </a:pPr>
                      <a:r>
                        <a:rPr lang="fr-FR" sz="1000">
                          <a:effectLst/>
                        </a:rPr>
                        <a:t>IV (BAC)</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708</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714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725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690</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642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587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571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536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532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539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585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661</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r h="318564">
                <a:tc vMerge="1">
                  <a:txBody>
                    <a:bodyPr/>
                    <a:lstStyle/>
                    <a:p>
                      <a:endParaRPr lang="fr-FR"/>
                    </a:p>
                  </a:txBody>
                  <a:tcPr/>
                </a:tc>
                <a:tc>
                  <a:txBody>
                    <a:bodyPr/>
                    <a:lstStyle/>
                    <a:p>
                      <a:pPr algn="ctr">
                        <a:lnSpc>
                          <a:spcPct val="115000"/>
                        </a:lnSpc>
                        <a:spcAft>
                          <a:spcPts val="0"/>
                        </a:spcAft>
                      </a:pPr>
                      <a:r>
                        <a:rPr lang="fr-FR" sz="1000">
                          <a:effectLst/>
                        </a:rPr>
                        <a:t>III (BTS)</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359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362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351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337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315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285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277</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265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253</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262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299</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327</a:t>
                      </a:r>
                      <a:endParaRPr lang="fr-FR" sz="1100">
                        <a:effectLst/>
                        <a:latin typeface="Calibri"/>
                        <a:ea typeface="Calibri"/>
                        <a:cs typeface="Times New Roman"/>
                      </a:endParaRPr>
                    </a:p>
                  </a:txBody>
                  <a:tcPr marL="68580" marR="68580" marT="0" marB="0"/>
                </a:tc>
                <a:extLst>
                  <a:ext uri="{0D108BD9-81ED-4DB2-BD59-A6C34878D82A}">
                    <a16:rowId xmlns:a16="http://schemas.microsoft.com/office/drawing/2014/main" xmlns="" val="10009"/>
                  </a:ext>
                </a:extLst>
              </a:tr>
              <a:tr h="318564">
                <a:tc vMerge="1">
                  <a:txBody>
                    <a:bodyPr/>
                    <a:lstStyle/>
                    <a:p>
                      <a:endParaRPr lang="fr-FR"/>
                    </a:p>
                  </a:txBody>
                  <a:tcPr/>
                </a:tc>
                <a:tc>
                  <a:txBody>
                    <a:bodyPr/>
                    <a:lstStyle/>
                    <a:p>
                      <a:pPr algn="ctr">
                        <a:lnSpc>
                          <a:spcPct val="115000"/>
                        </a:lnSpc>
                        <a:spcAft>
                          <a:spcPts val="0"/>
                        </a:spcAft>
                      </a:pPr>
                      <a:r>
                        <a:rPr lang="fr-FR" sz="1000">
                          <a:effectLst/>
                        </a:rPr>
                        <a:t>II/I (Ingéni)</a:t>
                      </a:r>
                      <a:endParaRPr lang="fr-FR" sz="1100">
                        <a:effectLst/>
                        <a:latin typeface="Calibri"/>
                        <a:ea typeface="Calibri"/>
                        <a:cs typeface="Times New Roman"/>
                      </a:endParaRPr>
                    </a:p>
                  </a:txBody>
                  <a:tcPr marL="68580" marR="68580" marT="0" marB="0" anchor="ctr"/>
                </a:tc>
                <a:tc>
                  <a:txBody>
                    <a:bodyPr/>
                    <a:lstStyle/>
                    <a:p>
                      <a:pPr algn="just">
                        <a:lnSpc>
                          <a:spcPct val="115000"/>
                        </a:lnSpc>
                        <a:spcAft>
                          <a:spcPts val="0"/>
                        </a:spcAft>
                      </a:pPr>
                      <a:r>
                        <a:rPr lang="fr-FR" sz="1000">
                          <a:effectLst/>
                        </a:rPr>
                        <a:t>238</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231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222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221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213</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201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195</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192</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196</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194</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a:effectLst/>
                        </a:rPr>
                        <a:t>211</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fr-FR" sz="1000" dirty="0">
                          <a:effectLst/>
                        </a:rPr>
                        <a:t>235</a:t>
                      </a:r>
                      <a:endParaRPr lang="fr-FR"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10"/>
                  </a:ext>
                </a:extLst>
              </a:tr>
            </a:tbl>
          </a:graphicData>
        </a:graphic>
      </p:graphicFrame>
      <p:pic>
        <p:nvPicPr>
          <p:cNvPr id="5"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02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INGÉNIERIE </a:t>
            </a:r>
            <a:r>
              <a:rPr lang="fr-FR" dirty="0" smtClean="0"/>
              <a:t>DE FORMATION</a:t>
            </a:r>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t>Compléter le calendrier économique du territoire par une offre de formation permettant : </a:t>
            </a:r>
          </a:p>
          <a:p>
            <a:pPr lvl="1" algn="just"/>
            <a:r>
              <a:rPr lang="fr-FR" dirty="0" smtClean="0"/>
              <a:t>la sécurisation des parcours, par une succession de périodes emploi-formation dessinant de nouveaux rythmes d’alternance, </a:t>
            </a:r>
          </a:p>
          <a:p>
            <a:pPr lvl="1" algn="just"/>
            <a:r>
              <a:rPr lang="fr-FR" dirty="0" smtClean="0"/>
              <a:t>L’accès progressif à la qualification pour  des diplômes nationaux (inscrits au RNCP) garantissant la compétence des futurs collaborateurs dans les entreprises du territoire.</a:t>
            </a:r>
          </a:p>
          <a:p>
            <a:endParaRPr lang="fr-FR" dirty="0"/>
          </a:p>
        </p:txBody>
      </p:sp>
      <p:pic>
        <p:nvPicPr>
          <p:cNvPr id="4"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Q:\ADMINISTRATIF\ADMINISTRATIF DIVERS\LOGOS\REGION.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5890607"/>
            <a:ext cx="9144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descr="Q:\ADMINISTRATIF\ADMINISTRATIF DIVERS\LOGOS\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8024" y="5860777"/>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9" descr="Q:\ADMINISTRATIF\ADMINISTRATIF DIVERS\LOGOS\Hommes  Savoir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44208" y="5815645"/>
            <a:ext cx="1195640" cy="764654"/>
          </a:xfrm>
          <a:prstGeom prst="rect">
            <a:avLst/>
          </a:prstGeom>
        </p:spPr>
      </p:pic>
    </p:spTree>
    <p:extLst>
      <p:ext uri="{BB962C8B-B14F-4D97-AF65-F5344CB8AC3E}">
        <p14:creationId xmlns:p14="http://schemas.microsoft.com/office/powerpoint/2010/main" val="202265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RYTHMES ÉCONOMIQUES DU TERRITOIRE </a:t>
            </a:r>
            <a:r>
              <a:rPr lang="fr-FR" dirty="0"/>
              <a:t>LIÉS </a:t>
            </a:r>
            <a:r>
              <a:rPr lang="fr-FR" dirty="0" smtClean="0"/>
              <a:t>A </a:t>
            </a:r>
            <a:r>
              <a:rPr lang="fr-FR" dirty="0"/>
              <a:t>L’ACTIVITÉ </a:t>
            </a:r>
            <a:r>
              <a:rPr lang="fr-FR" dirty="0" smtClean="0"/>
              <a:t>TOURISTIQUE</a:t>
            </a:r>
            <a:endParaRPr lang="fr-FR" dirty="0"/>
          </a:p>
        </p:txBody>
      </p:sp>
      <p:sp>
        <p:nvSpPr>
          <p:cNvPr id="13" name="Espace réservé du contenu 12"/>
          <p:cNvSpPr>
            <a:spLocks noGrp="1"/>
          </p:cNvSpPr>
          <p:nvPr>
            <p:ph idx="1"/>
          </p:nvPr>
        </p:nvSpPr>
        <p:spPr>
          <a:xfrm>
            <a:off x="374848" y="2132856"/>
            <a:ext cx="8229600" cy="4525963"/>
          </a:xfrm>
        </p:spPr>
        <p:txBody>
          <a:bodyPr/>
          <a:lstStyle/>
          <a:p>
            <a:pPr marL="0" indent="0" algn="just">
              <a:buNone/>
            </a:pPr>
            <a:r>
              <a:rPr lang="fr-FR" dirty="0" smtClean="0"/>
              <a:t>Bien que variables en fonction de la taille et de la catégorie d’établissements (certains établissements ont une forte activité de mi-décembre à mi-janvier) les rythmes de l’économie touristique montrent des flux</a:t>
            </a:r>
            <a:endParaRPr lang="fr-FR" dirty="0"/>
          </a:p>
        </p:txBody>
      </p:sp>
      <p:sp>
        <p:nvSpPr>
          <p:cNvPr id="14" name="Flèche droite 13"/>
          <p:cNvSpPr/>
          <p:nvPr/>
        </p:nvSpPr>
        <p:spPr>
          <a:xfrm>
            <a:off x="539552" y="4545278"/>
            <a:ext cx="1593032" cy="194421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FAIBLES De Janvier à Mars</a:t>
            </a:r>
            <a:endParaRPr lang="fr-FR" dirty="0"/>
          </a:p>
        </p:txBody>
      </p:sp>
      <p:sp>
        <p:nvSpPr>
          <p:cNvPr id="15" name="Flèche droite 14"/>
          <p:cNvSpPr/>
          <p:nvPr/>
        </p:nvSpPr>
        <p:spPr>
          <a:xfrm>
            <a:off x="2195736" y="4570234"/>
            <a:ext cx="1800200" cy="187220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dirty="0" smtClean="0"/>
              <a:t>FORTS d’Avril à Mai  </a:t>
            </a:r>
            <a:endParaRPr lang="fr-FR" dirty="0"/>
          </a:p>
        </p:txBody>
      </p:sp>
      <p:sp>
        <p:nvSpPr>
          <p:cNvPr id="16" name="Flèche droite 15"/>
          <p:cNvSpPr/>
          <p:nvPr/>
        </p:nvSpPr>
        <p:spPr>
          <a:xfrm>
            <a:off x="3995936" y="4642242"/>
            <a:ext cx="1345664" cy="172819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smtClean="0"/>
              <a:t>MOYENS en Juin</a:t>
            </a:r>
            <a:endParaRPr lang="fr-FR" dirty="0"/>
          </a:p>
        </p:txBody>
      </p:sp>
      <p:sp>
        <p:nvSpPr>
          <p:cNvPr id="17" name="Flèche droite 16"/>
          <p:cNvSpPr/>
          <p:nvPr/>
        </p:nvSpPr>
        <p:spPr>
          <a:xfrm>
            <a:off x="5341600" y="4629096"/>
            <a:ext cx="1728192" cy="1754484"/>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smtClean="0"/>
              <a:t>FORTS De Juillet à Septembre</a:t>
            </a:r>
            <a:endParaRPr lang="fr-FR" dirty="0"/>
          </a:p>
        </p:txBody>
      </p:sp>
      <p:sp>
        <p:nvSpPr>
          <p:cNvPr id="18" name="Flèche droite 17"/>
          <p:cNvSpPr/>
          <p:nvPr/>
        </p:nvSpPr>
        <p:spPr>
          <a:xfrm>
            <a:off x="7092612" y="4617286"/>
            <a:ext cx="1728192" cy="18002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t>FAIBLES  d’Octobre à  Décembre</a:t>
            </a:r>
            <a:endParaRPr lang="fr-FR" dirty="0"/>
          </a:p>
        </p:txBody>
      </p:sp>
      <p:pic>
        <p:nvPicPr>
          <p:cNvPr id="9" name="Picture 2" descr="Q:\ADMINISTRATIF\ADMINISTRATIF DIVERS\LOGOS\e-AFAQ_cmj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3095" y="6171041"/>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39938" name="Picture 2" descr="Q:\ADMINISTRATIF\ADMINISTRATIF DIVERS\LOGOS\REGION.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9292" y="6110262"/>
            <a:ext cx="584197" cy="54768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9" descr="Q:\ADMINISTRATIF\ADMINISTRATIF DIVERS\LOGOS\COBEM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4737" y="5995620"/>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9" descr="Q:\ADMINISTRATIF\ADMINISTRATIF DIVERS\LOGOS\Hommes  Savoir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7136" y="5990003"/>
            <a:ext cx="9144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48118" y="6110262"/>
            <a:ext cx="966070" cy="617836"/>
          </a:xfrm>
          <a:prstGeom prst="rect">
            <a:avLst/>
          </a:prstGeom>
        </p:spPr>
      </p:pic>
    </p:spTree>
    <p:extLst>
      <p:ext uri="{BB962C8B-B14F-4D97-AF65-F5344CB8AC3E}">
        <p14:creationId xmlns:p14="http://schemas.microsoft.com/office/powerpoint/2010/main" val="992924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260648"/>
            <a:ext cx="8229600" cy="1143000"/>
          </a:xfrm>
        </p:spPr>
        <p:txBody>
          <a:bodyPr>
            <a:normAutofit fontScale="90000"/>
          </a:bodyPr>
          <a:lstStyle/>
          <a:p>
            <a:r>
              <a:rPr lang="fr-FR" dirty="0" smtClean="0"/>
              <a:t> LE CALENDRIER DE FORMATION COMPLÈTE LES </a:t>
            </a:r>
            <a:r>
              <a:rPr lang="fr-FR" dirty="0"/>
              <a:t>PÉRIODES D’ACTIVITÉ ÉCONOMIQUE</a:t>
            </a: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Q:\ADMINISTRATIF\ADMINISTRATIF DIVERS\LOGOS\e-AFAQ_cmjn.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7544" y="5877272"/>
            <a:ext cx="572914" cy="542801"/>
          </a:xfrm>
          <a:prstGeom prst="rect">
            <a:avLst/>
          </a:prstGeom>
          <a:noFill/>
          <a:extLst>
            <a:ext uri="{909E8E84-426E-40DD-AFC4-6F175D3DCCD1}">
              <a14:hiddenFill xmlns:a14="http://schemas.microsoft.com/office/drawing/2010/main">
                <a:solidFill>
                  <a:srgbClr val="FFFFFF"/>
                </a:solidFill>
              </a14:hiddenFill>
            </a:ext>
          </a:extLst>
        </p:spPr>
      </p:pic>
      <p:pic>
        <p:nvPicPr>
          <p:cNvPr id="40962" name="Picture 2" descr="Q:\ADMINISTRATIF\ADMINISTRATIF DIVERS\LOGOS\REGION.bmp"/>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760" y="5562823"/>
            <a:ext cx="9144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9" descr="Q:\ADMINISTRATIF\ADMINISTRATIF DIVERS\LOGOS\COBEMO.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281074" y="5654178"/>
            <a:ext cx="1252182" cy="84373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9" descr="Q:\ADMINISTRATIF\ADMINISTRATIF DIVERS\LOGOS\Hommes  Savoirs.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40352" y="5733256"/>
            <a:ext cx="914400" cy="904875"/>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156176" y="5733256"/>
            <a:ext cx="1195640" cy="764654"/>
          </a:xfrm>
          <a:prstGeom prst="rect">
            <a:avLst/>
          </a:prstGeom>
        </p:spPr>
      </p:pic>
    </p:spTree>
    <p:extLst>
      <p:ext uri="{BB962C8B-B14F-4D97-AF65-F5344CB8AC3E}">
        <p14:creationId xmlns:p14="http://schemas.microsoft.com/office/powerpoint/2010/main" val="375471157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TotalTime>
  <Words>3800</Words>
  <Application>Microsoft Office PowerPoint</Application>
  <PresentationFormat>Affichage à l'écran (4:3)</PresentationFormat>
  <Paragraphs>671</Paragraphs>
  <Slides>50</Slides>
  <Notes>1</Notes>
  <HiddenSlides>0</HiddenSlides>
  <MMClips>0</MMClips>
  <ScaleCrop>false</ScaleCrop>
  <HeadingPairs>
    <vt:vector size="4" baseType="variant">
      <vt:variant>
        <vt:lpstr>Thème</vt:lpstr>
      </vt:variant>
      <vt:variant>
        <vt:i4>1</vt:i4>
      </vt:variant>
      <vt:variant>
        <vt:lpstr>Titres des diapositives</vt:lpstr>
      </vt:variant>
      <vt:variant>
        <vt:i4>50</vt:i4>
      </vt:variant>
    </vt:vector>
  </HeadingPairs>
  <TitlesOfParts>
    <vt:vector size="51" baseType="lpstr">
      <vt:lpstr>Thème Office</vt:lpstr>
      <vt:lpstr>SÉCURISER LES PARCOURS PROFESSIONNELS DES BÉNÉFICIAIRES D’EMPLOIS SAISONNIERS </vt:lpstr>
      <vt:lpstr>SOMMAIRE</vt:lpstr>
      <vt:lpstr>Phase 1 : Étude des besoins</vt:lpstr>
      <vt:lpstr>ANALYSE DES BESOINS D’UN TERRITOIRE </vt:lpstr>
      <vt:lpstr>IDENTIFIER LES PÉRIODES DE RECRUTEMENT</vt:lpstr>
      <vt:lpstr>EVALUER LE RAPPORT  EMPLOI-COMPÉTENCES</vt:lpstr>
      <vt:lpstr>INGÉNIERIE DE FORMATION</vt:lpstr>
      <vt:lpstr>LES RYTHMES ÉCONOMIQUES DU TERRITOIRE LIÉS A L’ACTIVITÉ TOURISTIQUE</vt:lpstr>
      <vt:lpstr> LE CALENDRIER DE FORMATION COMPLÈTE LES PÉRIODES D’ACTIVITÉ ÉCONOMIQUE</vt:lpstr>
      <vt:lpstr>LE DISPOSITIF D’ACTION S’APPUIE SUR LES RESSOURCES EXISTANTES</vt:lpstr>
      <vt:lpstr>LES PARTENAIRES DE L’ACTION</vt:lpstr>
      <vt:lpstr> LES ENTREPRISES ASSOCIÉES</vt:lpstr>
      <vt:lpstr>PHASE 2 : EXPÉRIMENTATION</vt:lpstr>
      <vt:lpstr>L’ACCÈS A LA QUALIFICATION DE CUISINIERS </vt:lpstr>
      <vt:lpstr>INGÉNIERIE FINANCIÈRE</vt:lpstr>
      <vt:lpstr>ORIGINE DES RESSOURCES</vt:lpstr>
      <vt:lpstr>MOBILISATION DES RESSOURCES</vt:lpstr>
      <vt:lpstr>Présentation PowerPoint</vt:lpstr>
      <vt:lpstr>Présentation PowerPoint</vt:lpstr>
      <vt:lpstr>INGÉNIERIE PÉDAGOGIQUE</vt:lpstr>
      <vt:lpstr>UNE PÉDAGOGIE INCLUANT DES MISES EN SITUATION RÉELLES DE TRAVAIL</vt:lpstr>
      <vt:lpstr>UNE ACTION CO-CONSTRUITE  AVEC LES SOCIOPROFESSIONNELS  DU TERRITOIRE</vt:lpstr>
      <vt:lpstr> SENSIBILISER LES FUTURS PROFESSIONNELS À LA RESPONSABILITÉ SOCIÉTALE DES ENTREPRISES</vt:lpstr>
      <vt:lpstr>BILAN DE l’ACTION DE FORMATION CUISINER LES PRODUITS DU TERROIR</vt:lpstr>
      <vt:lpstr>PREMIÈRE PÉRIODE</vt:lpstr>
      <vt:lpstr>LES BÉNÉFICIAIRES DE L’ACTION</vt:lpstr>
      <vt:lpstr>LES RÉSULTATS DE LA PÉRIODE</vt:lpstr>
      <vt:lpstr>MODALITÉS D’ACCOMPAGNEMENT </vt:lpstr>
      <vt:lpstr>SECONDE PÉRIODE</vt:lpstr>
      <vt:lpstr>LES BÉNÉFICIAIRES DE L’ACTION</vt:lpstr>
      <vt:lpstr>LES RÉSULTATS DE LA PÉRIODE</vt:lpstr>
      <vt:lpstr>L’ACCÈS A LA QUALIFICATION DE RÉCEPTIONNISTES EN HÔTELLERIE</vt:lpstr>
      <vt:lpstr>INGÉNIERIE FINANCIÈRE et ORIGINE DES RESSOURCES</vt:lpstr>
      <vt:lpstr>MOBILISATION DES RESSOURCES</vt:lpstr>
      <vt:lpstr>INGÉNIERIE PÉDAGOGIQUE</vt:lpstr>
      <vt:lpstr>DES OBJECTIFS PÉDAGOGIQUES RÉPONDANT AUX EXIGENCES DES SOCIOPROFESSIONNELS</vt:lpstr>
      <vt:lpstr>BILAN DE l’ACTION DE FORMATION RÉCEPTIONNISTES EN HÔTELLERIE</vt:lpstr>
      <vt:lpstr>PREMIÈRE PÉRIODE </vt:lpstr>
      <vt:lpstr>LES BÉNÉFICIAIRES DE L’ACTION</vt:lpstr>
      <vt:lpstr>LES RÉSULTATS DE LA PÉRIODE</vt:lpstr>
      <vt:lpstr>SECONDE PERIODE</vt:lpstr>
      <vt:lpstr>LES BÉNÉFICIAIRES DE L’ACTION</vt:lpstr>
      <vt:lpstr>LES RÉSULTATS DE LA PÉRIODE</vt:lpstr>
      <vt:lpstr>ÉVALUER LES RÉSULTATS POUR METTRE EN PLACE UN DISPOSITIF PERFORMANT</vt:lpstr>
      <vt:lpstr>PROJETS 2018-2020</vt:lpstr>
      <vt:lpstr>  UN DIPOSITIF OUVERT :  L’ENTREPRISE APPRENANTE  </vt:lpstr>
      <vt:lpstr>UUN FONCTIONNEMENT PAR LIGNE HIÉRARCHIQUE</vt:lpstr>
      <vt:lpstr>UNE PISTE DE DE TRAVAIL ÉMERGEANT DU TRAVAIL COLLABORATIF CONSTRUIT ENTRE LES ACTEURS DU TERRITOIRE</vt:lpstr>
      <vt:lpstr>COMMENT ? </vt:lpstr>
      <vt:lpstr>EN ÉLABORANT UNE OFFRE DE FORMATION ADAPTÉE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SECURISER LES EMPLOIS SAISONNIERS</dc:title>
  <dc:creator>admin</dc:creator>
  <cp:lastModifiedBy>antoine.bezard</cp:lastModifiedBy>
  <cp:revision>92</cp:revision>
  <cp:lastPrinted>2018-04-25T14:39:45Z</cp:lastPrinted>
  <dcterms:created xsi:type="dcterms:W3CDTF">2018-03-15T08:34:14Z</dcterms:created>
  <dcterms:modified xsi:type="dcterms:W3CDTF">2018-07-05T12:34:11Z</dcterms:modified>
</cp:coreProperties>
</file>